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45"/>
  </p:notesMasterIdLst>
  <p:sldIdLst>
    <p:sldId id="623" r:id="rId3"/>
    <p:sldId id="624" r:id="rId4"/>
    <p:sldId id="635" r:id="rId5"/>
    <p:sldId id="636" r:id="rId6"/>
    <p:sldId id="546" r:id="rId7"/>
    <p:sldId id="552" r:id="rId8"/>
    <p:sldId id="553" r:id="rId9"/>
    <p:sldId id="628" r:id="rId10"/>
    <p:sldId id="625" r:id="rId11"/>
    <p:sldId id="627" r:id="rId12"/>
    <p:sldId id="339" r:id="rId13"/>
    <p:sldId id="633" r:id="rId14"/>
    <p:sldId id="634" r:id="rId15"/>
    <p:sldId id="300" r:id="rId16"/>
    <p:sldId id="301" r:id="rId17"/>
    <p:sldId id="556" r:id="rId18"/>
    <p:sldId id="333" r:id="rId19"/>
    <p:sldId id="557" r:id="rId20"/>
    <p:sldId id="558" r:id="rId21"/>
    <p:sldId id="296" r:id="rId22"/>
    <p:sldId id="297" r:id="rId23"/>
    <p:sldId id="295" r:id="rId24"/>
    <p:sldId id="559" r:id="rId25"/>
    <p:sldId id="560" r:id="rId26"/>
    <p:sldId id="561" r:id="rId27"/>
    <p:sldId id="562" r:id="rId28"/>
    <p:sldId id="563" r:id="rId29"/>
    <p:sldId id="316" r:id="rId30"/>
    <p:sldId id="564" r:id="rId31"/>
    <p:sldId id="565" r:id="rId32"/>
    <p:sldId id="276" r:id="rId33"/>
    <p:sldId id="302" r:id="rId34"/>
    <p:sldId id="303" r:id="rId35"/>
    <p:sldId id="341" r:id="rId36"/>
    <p:sldId id="566" r:id="rId37"/>
    <p:sldId id="278" r:id="rId38"/>
    <p:sldId id="567" r:id="rId39"/>
    <p:sldId id="568" r:id="rId40"/>
    <p:sldId id="281" r:id="rId41"/>
    <p:sldId id="631" r:id="rId42"/>
    <p:sldId id="632" r:id="rId43"/>
    <p:sldId id="52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1" d="100"/>
          <a:sy n="81" d="100"/>
        </p:scale>
        <p:origin x="-1056" y="-84"/>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517B12-FA9F-4076-BE91-8AAF4B3E5739}" type="datetimeFigureOut">
              <a:rPr lang="en-US" smtClean="0"/>
              <a:pPr/>
              <a:t>11/3/2022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7D3A7F-E3EB-4B37-940E-F5DABF8F7B01}" type="slidenum">
              <a:rPr lang="en-US" smtClean="0"/>
              <a:pPr/>
              <a:t>‹#›</a:t>
            </a:fld>
            <a:endParaRPr lang="en-US"/>
          </a:p>
        </p:txBody>
      </p:sp>
    </p:spTree>
    <p:extLst>
      <p:ext uri="{BB962C8B-B14F-4D97-AF65-F5344CB8AC3E}">
        <p14:creationId xmlns:p14="http://schemas.microsoft.com/office/powerpoint/2010/main" xmlns="" val="1132924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EC14C01E-F9D6-43BF-950D-82781BCBA580}"/>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14AF71F-EBBC-461D-BA27-6CE8476833DA}" type="slidenum">
              <a:rPr lang="en-US" altLang="en-US"/>
              <a:pPr/>
              <a:t>5</a:t>
            </a:fld>
            <a:endParaRPr lang="en-US" altLang="en-US"/>
          </a:p>
        </p:txBody>
      </p:sp>
      <p:sp>
        <p:nvSpPr>
          <p:cNvPr id="71683" name="Rectangle 2">
            <a:extLst>
              <a:ext uri="{FF2B5EF4-FFF2-40B4-BE49-F238E27FC236}">
                <a16:creationId xmlns:a16="http://schemas.microsoft.com/office/drawing/2014/main" xmlns="" id="{0902DF93-7702-4236-9D65-18683551B5A7}"/>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71684" name="Rectangle 3">
            <a:extLst>
              <a:ext uri="{FF2B5EF4-FFF2-40B4-BE49-F238E27FC236}">
                <a16:creationId xmlns:a16="http://schemas.microsoft.com/office/drawing/2014/main" xmlns="" id="{9747BB16-65E5-469A-870C-5681DB2C402D}"/>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xmlns="" val="4105723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xmlns="" id="{41CC2FFD-65EA-466C-8A84-F4C323630C68}"/>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EB29F29-1967-4A8E-826E-5B96CEAD3287}"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8547" name="Rectangle 1026">
            <a:extLst>
              <a:ext uri="{FF2B5EF4-FFF2-40B4-BE49-F238E27FC236}">
                <a16:creationId xmlns:a16="http://schemas.microsoft.com/office/drawing/2014/main" xmlns="" id="{1E93B122-2324-4C8A-91F1-9658D45A321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8" name="Rectangle 1027">
            <a:extLst>
              <a:ext uri="{FF2B5EF4-FFF2-40B4-BE49-F238E27FC236}">
                <a16:creationId xmlns:a16="http://schemas.microsoft.com/office/drawing/2014/main" xmlns="" id="{513A77AA-ED98-42FA-9A2C-F71E4FAF04A8}"/>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xmlns="" id="{25EB4742-AAF8-4B28-ADE0-C43B0D800226}"/>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5B2284EC-08DC-4D29-967E-87DCFFF9C0C9}"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0595" name="Rectangle 2">
            <a:extLst>
              <a:ext uri="{FF2B5EF4-FFF2-40B4-BE49-F238E27FC236}">
                <a16:creationId xmlns:a16="http://schemas.microsoft.com/office/drawing/2014/main" xmlns="" id="{462D6F76-98F2-448B-BB9A-740E81E52AFC}"/>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10596" name="Rectangle 3">
            <a:extLst>
              <a:ext uri="{FF2B5EF4-FFF2-40B4-BE49-F238E27FC236}">
                <a16:creationId xmlns:a16="http://schemas.microsoft.com/office/drawing/2014/main" xmlns="" id="{1D08071B-D90D-4A16-8885-D02B5AA01A75}"/>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xmlns="" id="{15FEB953-695D-4379-AF62-1DFD722B685D}"/>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A8838FD-7606-4C3F-9699-CD66ABFE5020}"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643" name="Rectangle 2">
            <a:extLst>
              <a:ext uri="{FF2B5EF4-FFF2-40B4-BE49-F238E27FC236}">
                <a16:creationId xmlns:a16="http://schemas.microsoft.com/office/drawing/2014/main" xmlns="" id="{5D2B535D-F86E-49D4-B284-7FCC3EFF3CE5}"/>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12644" name="Rectangle 3">
            <a:extLst>
              <a:ext uri="{FF2B5EF4-FFF2-40B4-BE49-F238E27FC236}">
                <a16:creationId xmlns:a16="http://schemas.microsoft.com/office/drawing/2014/main" xmlns="" id="{F9203833-94E1-4213-9FF6-4FC2AF725316}"/>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xmlns="" id="{79447B73-B023-4562-9E11-B87233B2A91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CE5D211-E427-46E0-B878-D27718415FB2}"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4691" name="Rectangle 2">
            <a:extLst>
              <a:ext uri="{FF2B5EF4-FFF2-40B4-BE49-F238E27FC236}">
                <a16:creationId xmlns:a16="http://schemas.microsoft.com/office/drawing/2014/main" xmlns="" id="{5649739E-C25B-4193-8619-B622CDB4732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4692" name="Rectangle 3">
            <a:extLst>
              <a:ext uri="{FF2B5EF4-FFF2-40B4-BE49-F238E27FC236}">
                <a16:creationId xmlns:a16="http://schemas.microsoft.com/office/drawing/2014/main" xmlns="" id="{FDC2D5C3-F9A5-41D1-853A-2F7A08BE48FE}"/>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xmlns="" id="{A7066471-2D40-451B-BB25-159DF1CD958B}"/>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B8450D-B009-49C1-BBCF-4558A4FB9C19}"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3907" name="Rectangle 2">
            <a:extLst>
              <a:ext uri="{FF2B5EF4-FFF2-40B4-BE49-F238E27FC236}">
                <a16:creationId xmlns:a16="http://schemas.microsoft.com/office/drawing/2014/main" xmlns="" id="{BAB3C584-4A96-4596-AC01-85ECD36D731C}"/>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23908" name="Rectangle 3">
            <a:extLst>
              <a:ext uri="{FF2B5EF4-FFF2-40B4-BE49-F238E27FC236}">
                <a16:creationId xmlns:a16="http://schemas.microsoft.com/office/drawing/2014/main" xmlns="" id="{98DE8337-CFCB-4DDF-896C-FDEE39FFD52D}"/>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xmlns="" id="{FA9D9E94-69E4-4679-AEE2-67AF0377FD6B}"/>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7F2E35C-E85B-4DD0-9CF1-792396E7B269}"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5955" name="Rectangle 2">
            <a:extLst>
              <a:ext uri="{FF2B5EF4-FFF2-40B4-BE49-F238E27FC236}">
                <a16:creationId xmlns:a16="http://schemas.microsoft.com/office/drawing/2014/main" xmlns="" id="{0BEFA802-2EC5-4BD8-82CB-4C17A75BE128}"/>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25956" name="Rectangle 3">
            <a:extLst>
              <a:ext uri="{FF2B5EF4-FFF2-40B4-BE49-F238E27FC236}">
                <a16:creationId xmlns:a16="http://schemas.microsoft.com/office/drawing/2014/main" xmlns="" id="{99134219-4C4D-456D-BF6F-B95679B65AB5}"/>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a:extLst>
              <a:ext uri="{FF2B5EF4-FFF2-40B4-BE49-F238E27FC236}">
                <a16:creationId xmlns:a16="http://schemas.microsoft.com/office/drawing/2014/main" xmlns="" id="{9F62A8FE-75B1-4528-A1DA-1CFCCA906A1B}"/>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54BE0C5-5503-4CD2-8A43-43E01511A47A}"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30051" name="Rectangle 2">
            <a:extLst>
              <a:ext uri="{FF2B5EF4-FFF2-40B4-BE49-F238E27FC236}">
                <a16:creationId xmlns:a16="http://schemas.microsoft.com/office/drawing/2014/main" xmlns="" id="{7629152A-F603-42CF-B1A5-D76AA51CAF4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30052" name="Rectangle 3">
            <a:extLst>
              <a:ext uri="{FF2B5EF4-FFF2-40B4-BE49-F238E27FC236}">
                <a16:creationId xmlns:a16="http://schemas.microsoft.com/office/drawing/2014/main" xmlns="" id="{6EDB8AA7-1A58-4855-83AF-415F89A83878}"/>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xmlns="" id="{C720E6B8-0726-45EC-BFD8-2F6FD178FBA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B655D97-E5B4-4A7C-8C44-3163B8E3188E}"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5411" name="Rectangle 2">
            <a:extLst>
              <a:ext uri="{FF2B5EF4-FFF2-40B4-BE49-F238E27FC236}">
                <a16:creationId xmlns:a16="http://schemas.microsoft.com/office/drawing/2014/main" xmlns="" id="{CE60B9DC-710D-4588-9EDB-FD6743DE67E8}"/>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45412" name="Rectangle 3">
            <a:extLst>
              <a:ext uri="{FF2B5EF4-FFF2-40B4-BE49-F238E27FC236}">
                <a16:creationId xmlns:a16="http://schemas.microsoft.com/office/drawing/2014/main" xmlns="" id="{B2C97056-B4A5-4E86-B03C-FA880E0FB0BF}"/>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xmlns="" id="{7A01DFAC-EC6F-44A0-AE16-A2C42A62C70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446BAF0-8705-4E7E-A0A9-68BC6530D01F}"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7459" name="Rectangle 2">
            <a:extLst>
              <a:ext uri="{FF2B5EF4-FFF2-40B4-BE49-F238E27FC236}">
                <a16:creationId xmlns:a16="http://schemas.microsoft.com/office/drawing/2014/main" xmlns="" id="{9A9D664E-5DE1-46ED-81F1-10964EB08DDE}"/>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47460" name="Rectangle 3">
            <a:extLst>
              <a:ext uri="{FF2B5EF4-FFF2-40B4-BE49-F238E27FC236}">
                <a16:creationId xmlns:a16="http://schemas.microsoft.com/office/drawing/2014/main" xmlns="" id="{90C3B93F-4EF2-4E33-BAC1-7AF510B66235}"/>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xmlns="" id="{FA51558F-4EE4-404F-90FD-DAC418109E9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D38A6EB-7516-4A97-9C85-DF9642CA8DDE}"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9507" name="Rectangle 2">
            <a:extLst>
              <a:ext uri="{FF2B5EF4-FFF2-40B4-BE49-F238E27FC236}">
                <a16:creationId xmlns:a16="http://schemas.microsoft.com/office/drawing/2014/main" xmlns="" id="{D393B750-3B8F-4590-8623-E5973B7893D0}"/>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49508" name="Rectangle 3">
            <a:extLst>
              <a:ext uri="{FF2B5EF4-FFF2-40B4-BE49-F238E27FC236}">
                <a16:creationId xmlns:a16="http://schemas.microsoft.com/office/drawing/2014/main" xmlns="" id="{20248ACF-8AE7-4A78-9EA8-FDD5F6C96AA6}"/>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xmlns="" id="{8054422C-9095-41D3-BF96-9B3AE5691CD2}"/>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4F282AD6-1267-4EBF-A640-32E3FFBE70F2}" type="slidenum">
              <a:rPr lang="en-US" altLang="en-US"/>
              <a:pPr/>
              <a:t>7</a:t>
            </a:fld>
            <a:endParaRPr lang="en-US" altLang="en-US"/>
          </a:p>
        </p:txBody>
      </p:sp>
      <p:sp>
        <p:nvSpPr>
          <p:cNvPr id="45059" name="Rectangle 2">
            <a:extLst>
              <a:ext uri="{FF2B5EF4-FFF2-40B4-BE49-F238E27FC236}">
                <a16:creationId xmlns:a16="http://schemas.microsoft.com/office/drawing/2014/main" xmlns="" id="{09D0286B-E8B7-45FB-A103-54D7EE475F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5060" name="Rectangle 3">
            <a:extLst>
              <a:ext uri="{FF2B5EF4-FFF2-40B4-BE49-F238E27FC236}">
                <a16:creationId xmlns:a16="http://schemas.microsoft.com/office/drawing/2014/main" xmlns="" id="{9F1C4D33-46BE-419E-9BE4-2EC1DC13173E}"/>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xmlns="" id="{AC1E2B92-5278-4495-9637-E3C20414756B}"/>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1F64589-6EBF-4FA1-82A3-F1FAD6E1A8FC}"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5651" name="Rectangle 2">
            <a:extLst>
              <a:ext uri="{FF2B5EF4-FFF2-40B4-BE49-F238E27FC236}">
                <a16:creationId xmlns:a16="http://schemas.microsoft.com/office/drawing/2014/main" xmlns="" id="{B102C59F-A56F-4EF3-A99D-C477751C0BDD}"/>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55652" name="Rectangle 3">
            <a:extLst>
              <a:ext uri="{FF2B5EF4-FFF2-40B4-BE49-F238E27FC236}">
                <a16:creationId xmlns:a16="http://schemas.microsoft.com/office/drawing/2014/main" xmlns="" id="{09F72F37-2350-4D15-91B0-8DC0097ED8EC}"/>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xmlns="" id="{87020686-13E8-4A24-B725-8278759AF49E}"/>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AD687A-26AC-400A-B8EF-29D67607104E}"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1315" name="Rectangle 2">
            <a:extLst>
              <a:ext uri="{FF2B5EF4-FFF2-40B4-BE49-F238E27FC236}">
                <a16:creationId xmlns:a16="http://schemas.microsoft.com/office/drawing/2014/main" xmlns="" id="{646A257A-D8B6-4A8F-AB9A-DFE5031C1C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41316" name="Rectangle 3">
            <a:extLst>
              <a:ext uri="{FF2B5EF4-FFF2-40B4-BE49-F238E27FC236}">
                <a16:creationId xmlns:a16="http://schemas.microsoft.com/office/drawing/2014/main" xmlns="" id="{9495DD4C-62DB-4174-8D0A-A6167FCBE863}"/>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extLst>
      <p:ext uri="{BB962C8B-B14F-4D97-AF65-F5344CB8AC3E}">
        <p14:creationId xmlns:p14="http://schemas.microsoft.com/office/powerpoint/2010/main" xmlns="" val="4255031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xmlns="" id="{154E94A2-AABA-4219-BAB1-F85250D39AF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BFE6D4-00AE-4581-9963-F460E5A84758}"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9747" name="Rectangle 2">
            <a:extLst>
              <a:ext uri="{FF2B5EF4-FFF2-40B4-BE49-F238E27FC236}">
                <a16:creationId xmlns:a16="http://schemas.microsoft.com/office/drawing/2014/main" xmlns="" id="{BBB7ACD4-B31D-492D-8E5B-FB28AD31748C}"/>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59748" name="Rectangle 3">
            <a:extLst>
              <a:ext uri="{FF2B5EF4-FFF2-40B4-BE49-F238E27FC236}">
                <a16:creationId xmlns:a16="http://schemas.microsoft.com/office/drawing/2014/main" xmlns="" id="{F20759FA-1E62-4E8A-8799-F2060AB6EFF6}"/>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055">
            <a:extLst>
              <a:ext uri="{FF2B5EF4-FFF2-40B4-BE49-F238E27FC236}">
                <a16:creationId xmlns:a16="http://schemas.microsoft.com/office/drawing/2014/main" xmlns="" id="{41D5D7C6-EC11-49E5-A513-5E748172E6FC}"/>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53C689B-AB54-4B84-99A2-88A0AE51293E}" type="slidenum">
              <a:rPr lang="en-US" altLang="en-US"/>
              <a:pPr/>
              <a:t>42</a:t>
            </a:fld>
            <a:endParaRPr lang="en-US" altLang="en-US"/>
          </a:p>
        </p:txBody>
      </p:sp>
      <p:sp>
        <p:nvSpPr>
          <p:cNvPr id="171011" name="Rectangle 2">
            <a:extLst>
              <a:ext uri="{FF2B5EF4-FFF2-40B4-BE49-F238E27FC236}">
                <a16:creationId xmlns:a16="http://schemas.microsoft.com/office/drawing/2014/main" xmlns="" id="{6962FE29-54A5-481E-A017-427D90B1E7E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71012" name="Rectangle 3">
            <a:extLst>
              <a:ext uri="{FF2B5EF4-FFF2-40B4-BE49-F238E27FC236}">
                <a16:creationId xmlns:a16="http://schemas.microsoft.com/office/drawing/2014/main" xmlns="" id="{39761094-8B59-4A6D-A5CE-D94C85C574C3}"/>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t>A plumbob is heavy and used by carpenters to build walls straight.  The word lead in latin is plumbum meaning heavy.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C421D700-DF97-4973-AA36-B16B1DFF719F}"/>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0" hangingPunct="0"/>
            <a:fld id="{7B8754B2-44EE-42FD-9760-25DC7E19B923}" type="slidenum">
              <a:rPr lang="en-US" altLang="en-US" b="0">
                <a:solidFill>
                  <a:srgbClr val="000000"/>
                </a:solidFill>
                <a:latin typeface="Comic Sans MS" panose="030F0702030302020204" pitchFamily="66" charset="0"/>
                <a:ea typeface="ＭＳ Ｐゴシック" panose="020B0600070205080204" pitchFamily="34" charset="-128"/>
              </a:rPr>
              <a:pPr eaLnBrk="0" hangingPunct="0"/>
              <a:t>11</a:t>
            </a:fld>
            <a:endParaRPr lang="en-US" altLang="en-US" b="0">
              <a:solidFill>
                <a:srgbClr val="000000"/>
              </a:solidFill>
              <a:latin typeface="Comic Sans MS" panose="030F0702030302020204" pitchFamily="66" charset="0"/>
              <a:ea typeface="ＭＳ Ｐゴシック" panose="020B0600070205080204" pitchFamily="34" charset="-128"/>
            </a:endParaRPr>
          </a:p>
        </p:txBody>
      </p:sp>
      <p:sp>
        <p:nvSpPr>
          <p:cNvPr id="47107" name="Rectangle 2">
            <a:extLst>
              <a:ext uri="{FF2B5EF4-FFF2-40B4-BE49-F238E27FC236}">
                <a16:creationId xmlns:a16="http://schemas.microsoft.com/office/drawing/2014/main" xmlns="" id="{BABEB57C-C56D-49FF-AE7E-8C605F7100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7108" name="Rectangle 3">
            <a:extLst>
              <a:ext uri="{FF2B5EF4-FFF2-40B4-BE49-F238E27FC236}">
                <a16:creationId xmlns:a16="http://schemas.microsoft.com/office/drawing/2014/main" xmlns="" id="{70D27E12-02D9-4F31-9805-024A846EA79E}"/>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670ED9F3-87B6-450F-9733-AD6D9A14F2E6}"/>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73E1D66C-B41F-46B3-A9A4-6CA09A87B5C7}" type="slidenum">
              <a:rPr lang="en-US" altLang="en-US"/>
              <a:pPr/>
              <a:t>12</a:t>
            </a:fld>
            <a:endParaRPr lang="en-US" altLang="en-US"/>
          </a:p>
        </p:txBody>
      </p:sp>
      <p:sp>
        <p:nvSpPr>
          <p:cNvPr id="49155" name="Rectangle 2">
            <a:extLst>
              <a:ext uri="{FF2B5EF4-FFF2-40B4-BE49-F238E27FC236}">
                <a16:creationId xmlns:a16="http://schemas.microsoft.com/office/drawing/2014/main" xmlns="" id="{FAEB001C-E6E3-4433-849D-B977C0E2FEF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9156" name="Rectangle 3">
            <a:extLst>
              <a:ext uri="{FF2B5EF4-FFF2-40B4-BE49-F238E27FC236}">
                <a16:creationId xmlns:a16="http://schemas.microsoft.com/office/drawing/2014/main" xmlns="" id="{B25FBB1A-46DA-4620-BD4D-9F9BA03A4C16}"/>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7C1CC65A-3196-47A1-8F12-5AF67F489FBB}"/>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7471138-8C25-4A0E-8735-54EA564DCFED}" type="slidenum">
              <a:rPr lang="en-US" altLang="en-US"/>
              <a:pPr/>
              <a:t>13</a:t>
            </a:fld>
            <a:endParaRPr lang="en-US" altLang="en-US"/>
          </a:p>
        </p:txBody>
      </p:sp>
      <p:sp>
        <p:nvSpPr>
          <p:cNvPr id="51203" name="Rectangle 2">
            <a:extLst>
              <a:ext uri="{FF2B5EF4-FFF2-40B4-BE49-F238E27FC236}">
                <a16:creationId xmlns:a16="http://schemas.microsoft.com/office/drawing/2014/main" xmlns="" id="{A30AA362-0A20-42B5-827D-2E7CF489B4A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04" name="Rectangle 3">
            <a:extLst>
              <a:ext uri="{FF2B5EF4-FFF2-40B4-BE49-F238E27FC236}">
                <a16:creationId xmlns:a16="http://schemas.microsoft.com/office/drawing/2014/main" xmlns="" id="{D3D23EE7-1CAC-4532-A0F2-A341E05D7556}"/>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43134C1F-CEDA-4065-8861-DDA0E129AF9F}"/>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363F07D1-C068-406A-ABC9-1CA2FC99A192}" type="slidenum">
              <a:rPr lang="en-US" altLang="en-US"/>
              <a:pPr/>
              <a:t>14</a:t>
            </a:fld>
            <a:endParaRPr lang="en-US" altLang="en-US"/>
          </a:p>
        </p:txBody>
      </p:sp>
      <p:sp>
        <p:nvSpPr>
          <p:cNvPr id="101379" name="Rectangle 2">
            <a:extLst>
              <a:ext uri="{FF2B5EF4-FFF2-40B4-BE49-F238E27FC236}">
                <a16:creationId xmlns:a16="http://schemas.microsoft.com/office/drawing/2014/main" xmlns="" id="{B01FFBE2-1B9C-4BE5-BBF8-69ECF99434E4}"/>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01380" name="Rectangle 3">
            <a:extLst>
              <a:ext uri="{FF2B5EF4-FFF2-40B4-BE49-F238E27FC236}">
                <a16:creationId xmlns:a16="http://schemas.microsoft.com/office/drawing/2014/main" xmlns="" id="{1DEF6EFA-46AB-4BF0-94FA-0EBA7297A7E4}"/>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566E0DB-2DF3-4B4F-A00A-76D646B69DE4}"/>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8472DD1F-8F48-4F29-AD27-30E490C46231}" type="slidenum">
              <a:rPr lang="en-US" altLang="en-US"/>
              <a:pPr/>
              <a:t>15</a:t>
            </a:fld>
            <a:endParaRPr lang="en-US" altLang="en-US"/>
          </a:p>
        </p:txBody>
      </p:sp>
      <p:sp>
        <p:nvSpPr>
          <p:cNvPr id="103427" name="Rectangle 2">
            <a:extLst>
              <a:ext uri="{FF2B5EF4-FFF2-40B4-BE49-F238E27FC236}">
                <a16:creationId xmlns:a16="http://schemas.microsoft.com/office/drawing/2014/main" xmlns="" id="{65212133-17A6-49E9-8973-A487AF290EE8}"/>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103428" name="Rectangle 3">
            <a:extLst>
              <a:ext uri="{FF2B5EF4-FFF2-40B4-BE49-F238E27FC236}">
                <a16:creationId xmlns:a16="http://schemas.microsoft.com/office/drawing/2014/main" xmlns="" id="{C3C751DF-714A-4CA9-98E0-EAD71218CC30}"/>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xmlns="" id="{068D2F0F-7EAF-41D6-823F-C12A0A1FA16A}"/>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B30134A-85F6-4FB3-AB20-43990128404E}"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9" name="Rectangle 2">
            <a:extLst>
              <a:ext uri="{FF2B5EF4-FFF2-40B4-BE49-F238E27FC236}">
                <a16:creationId xmlns:a16="http://schemas.microsoft.com/office/drawing/2014/main" xmlns="" id="{A6CCABB9-55DE-4CEF-924B-785B735DB3A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24580" name="Rectangle 3">
            <a:extLst>
              <a:ext uri="{FF2B5EF4-FFF2-40B4-BE49-F238E27FC236}">
                <a16:creationId xmlns:a16="http://schemas.microsoft.com/office/drawing/2014/main" xmlns="" id="{D8F93C5A-2F2F-4501-9D84-69EE3AFED6D5}"/>
              </a:ext>
            </a:extLst>
          </p:cNvPr>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xmlns="" id="{E7901829-34E3-4913-9B43-952E258D4D79}"/>
              </a:ext>
            </a:extLst>
          </p:cNvPr>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EB028B6-D994-4FCA-8845-09F6F20352A1}" type="slidenum">
              <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altLang="en-US" sz="1200" b="1"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6803" name="Rectangle 2">
            <a:extLst>
              <a:ext uri="{FF2B5EF4-FFF2-40B4-BE49-F238E27FC236}">
                <a16:creationId xmlns:a16="http://schemas.microsoft.com/office/drawing/2014/main" xmlns="" id="{648C7026-6A6D-494F-B17D-A68F1A769B35}"/>
              </a:ext>
            </a:extLst>
          </p:cNvPr>
          <p:cNvSpPr>
            <a:spLocks noGrp="1" noRot="1" noChangeAspect="1" noChangeArrowheads="1" noTextEdit="1"/>
          </p:cNvSpPr>
          <p:nvPr>
            <p:ph type="sldImg"/>
          </p:nvPr>
        </p:nvSpPr>
        <p:spPr bwMode="auto">
          <a:xfrm>
            <a:off x="1143000" y="685800"/>
            <a:ext cx="4572000" cy="3429000"/>
          </a:xfrm>
          <a:solidFill>
            <a:srgbClr val="FFFFFF"/>
          </a:solidFill>
          <a:ln>
            <a:solidFill>
              <a:srgbClr val="000000"/>
            </a:solidFill>
            <a:miter lim="800000"/>
            <a:headEnd/>
            <a:tailEnd/>
          </a:ln>
        </p:spPr>
      </p:sp>
      <p:sp>
        <p:nvSpPr>
          <p:cNvPr id="76804" name="Rectangle 3">
            <a:extLst>
              <a:ext uri="{FF2B5EF4-FFF2-40B4-BE49-F238E27FC236}">
                <a16:creationId xmlns:a16="http://schemas.microsoft.com/office/drawing/2014/main" xmlns="" id="{BFBAAB13-0EAD-4753-BD1E-D61C0C7E0598}"/>
              </a:ext>
            </a:extLst>
          </p:cNvPr>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5257799"/>
            <a:ext cx="9144000" cy="1600201"/>
          </a:xfrm>
          <a:prstGeom prst="rect">
            <a:avLst/>
          </a:prstGeom>
          <a:solidFill>
            <a:schemeClr val="accent4">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85800" y="1828800"/>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584575"/>
            <a:ext cx="6400800" cy="1216025"/>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89F6A33-4EBD-44E5-860E-B4936E53D652}"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15493" y="5566360"/>
            <a:ext cx="2513013" cy="998320"/>
          </a:xfrm>
          <a:prstGeom prst="rect">
            <a:avLst/>
          </a:prstGeom>
          <a:effectLst>
            <a:outerShdw blurRad="50800" dist="38100" dir="2700000" algn="tl" rotWithShape="0">
              <a:prstClr val="black">
                <a:alpha val="40000"/>
              </a:prstClr>
            </a:outerShdw>
          </a:effectLst>
        </p:spPr>
      </p:pic>
      <p:sp>
        <p:nvSpPr>
          <p:cNvPr id="9" name="Rectangle 8"/>
          <p:cNvSpPr/>
          <p:nvPr userDrawn="1"/>
        </p:nvSpPr>
        <p:spPr>
          <a:xfrm>
            <a:off x="0" y="0"/>
            <a:ext cx="9144000" cy="4572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48030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49E47-2EFB-454A-86C5-D6B341160037}"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11650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97208-C5C0-48AF-9A3A-CB89518DCE9E}"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1120240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flipV="1">
            <a:off x="0" y="-2"/>
            <a:ext cx="9144000" cy="4953001"/>
          </a:xfrm>
          <a:prstGeom prst="rect">
            <a:avLst/>
          </a:prstGeom>
          <a:solidFill>
            <a:schemeClr val="accent4">
              <a:lumMod val="10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p:nvPr>
        </p:nvSpPr>
        <p:spPr>
          <a:xfrm>
            <a:off x="685800" y="1371600"/>
            <a:ext cx="7772400" cy="1470025"/>
          </a:xfrm>
        </p:spPr>
        <p:txBody>
          <a:bodyPr/>
          <a:lstStyle>
            <a:lvl1pPr>
              <a:defRPr b="1">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Subtitle 2"/>
          <p:cNvSpPr>
            <a:spLocks noGrp="1"/>
          </p:cNvSpPr>
          <p:nvPr>
            <p:ph type="subTitle" idx="1"/>
          </p:nvPr>
        </p:nvSpPr>
        <p:spPr>
          <a:xfrm>
            <a:off x="1371600" y="3127375"/>
            <a:ext cx="6400800" cy="1216025"/>
          </a:xfrm>
        </p:spPr>
        <p:txBody>
          <a:bodyPr/>
          <a:lstStyle>
            <a:lvl1pPr marL="0" indent="0" algn="ctr">
              <a:buNone/>
              <a:defRPr b="1">
                <a:solidFill>
                  <a:schemeClr val="bg1"/>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89F6A33-4EBD-44E5-860E-B4936E53D652}"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3330414" y="5281369"/>
            <a:ext cx="2843999" cy="1104862"/>
          </a:xfrm>
          <a:prstGeom prst="rect">
            <a:avLst/>
          </a:prstGeom>
          <a:effectLst/>
        </p:spPr>
      </p:pic>
      <p:sp>
        <p:nvSpPr>
          <p:cNvPr id="10" name="Rectangle 9"/>
          <p:cNvSpPr/>
          <p:nvPr userDrawn="1"/>
        </p:nvSpPr>
        <p:spPr>
          <a:xfrm>
            <a:off x="0" y="6629400"/>
            <a:ext cx="9144000" cy="2286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1296764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0" y="6629400"/>
            <a:ext cx="9144000" cy="2286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flipV="1">
            <a:off x="-2458" y="1143000"/>
            <a:ext cx="9144000" cy="2286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152400"/>
            <a:ext cx="8229600" cy="1143000"/>
          </a:xfrm>
        </p:spPr>
        <p:txBody>
          <a:bodyPr/>
          <a:lstStyle>
            <a:lvl1pPr>
              <a:defRPr b="1">
                <a:solidFill>
                  <a:schemeClr val="tx1"/>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idx="1"/>
          </p:nvPr>
        </p:nvSpPr>
        <p:spPr>
          <a:xfrm>
            <a:off x="457200" y="1524000"/>
            <a:ext cx="8229600" cy="4942175"/>
          </a:xfrm>
        </p:spPr>
        <p:txBody>
          <a:bodyPr/>
          <a:lstStyle>
            <a:lvl1pPr marL="342900" indent="-342900">
              <a:buSzPct val="60000"/>
              <a:buFontTx/>
              <a:buBlip>
                <a:blip r:embed="rId2"/>
              </a:buBlip>
              <a:defRPr sz="3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A9B847-148C-4E0C-B1AA-3BCAC1F69A8B}" type="datetime1">
              <a:rPr lang="en-US" smtClean="0"/>
              <a:pPr/>
              <a:t>11/3/2022</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304167" y="6400800"/>
            <a:ext cx="365760" cy="405070"/>
          </a:xfrm>
          <a:prstGeom prst="rect">
            <a:avLst/>
          </a:prstGeom>
        </p:spPr>
      </p:pic>
      <p:pic>
        <p:nvPicPr>
          <p:cNvPr id="9" name="Picture 8"/>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a:off x="4364295" y="6466175"/>
            <a:ext cx="245505" cy="274320"/>
          </a:xfrm>
          <a:prstGeom prst="rect">
            <a:avLst/>
          </a:prstGeom>
        </p:spPr>
      </p:pic>
      <p:sp>
        <p:nvSpPr>
          <p:cNvPr id="6" name="Slide Number Placeholder 5"/>
          <p:cNvSpPr>
            <a:spLocks noGrp="1"/>
          </p:cNvSpPr>
          <p:nvPr>
            <p:ph type="sldNum" sz="quarter" idx="12"/>
          </p:nvPr>
        </p:nvSpPr>
        <p:spPr>
          <a:xfrm>
            <a:off x="4296547" y="6400800"/>
            <a:ext cx="381000" cy="365125"/>
          </a:xfrm>
        </p:spPr>
        <p:txBody>
          <a:bodyPr/>
          <a:lstStyle>
            <a:lvl1pPr algn="ctr">
              <a:defRPr sz="1100" b="1">
                <a:solidFill>
                  <a:schemeClr val="accent4">
                    <a:lumMod val="10000"/>
                  </a:schemeClr>
                </a:solidFill>
                <a:effectLst>
                  <a:outerShdw blurRad="38100" dist="38100" dir="2700000" algn="tl">
                    <a:srgbClr val="000000">
                      <a:alpha val="43137"/>
                    </a:srgbClr>
                  </a:outerShdw>
                </a:effectLst>
              </a:defRPr>
            </a:lvl1pPr>
          </a:lstStyle>
          <a:p>
            <a:fld id="{659350B2-7CF3-477E-B71B-58661E2A869A}" type="slidenum">
              <a:rPr lang="en-US" smtClean="0"/>
              <a:pPr/>
              <a:t>‹#›</a:t>
            </a:fld>
            <a:endParaRPr lang="en-US" dirty="0"/>
          </a:p>
        </p:txBody>
      </p:sp>
    </p:spTree>
    <p:extLst>
      <p:ext uri="{BB962C8B-B14F-4D97-AF65-F5344CB8AC3E}">
        <p14:creationId xmlns:p14="http://schemas.microsoft.com/office/powerpoint/2010/main" xmlns="" val="3008156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E1DE97-0731-4E89-B2A7-65657ADBD48F}"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17478815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BD84AE-08BA-4CCB-8A19-6E2337AB5AC8}"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347917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C8A5F0-743B-48F2-8CC4-F23760A95631}" type="datetime1">
              <a:rPr lang="en-US" smtClean="0"/>
              <a:pPr/>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570734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C17E81-9424-497B-B6EC-665646220675}" type="datetime1">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482458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A6CFE-13E7-4C9A-A5A5-40128C067321}" type="datetime1">
              <a:rPr lang="en-US" smtClean="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519400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802C-FB05-482F-A676-A4593360981F}"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37925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4" name="Rectangle 13"/>
          <p:cNvSpPr/>
          <p:nvPr userDrawn="1"/>
        </p:nvSpPr>
        <p:spPr>
          <a:xfrm>
            <a:off x="0" y="6629400"/>
            <a:ext cx="9144000" cy="2286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2458" y="1"/>
            <a:ext cx="9144000" cy="1371600"/>
          </a:xfrm>
          <a:prstGeom prst="rect">
            <a:avLst/>
          </a:prstGeom>
          <a:solidFill>
            <a:schemeClr val="accent4">
              <a:lumMod val="1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457200" y="152400"/>
            <a:ext cx="8229600" cy="1143000"/>
          </a:xfrm>
        </p:spPr>
        <p:txBody>
          <a:bodyPr/>
          <a:lstStyle>
            <a:lvl1pPr>
              <a:defRPr b="1">
                <a:solidFill>
                  <a:schemeClr val="bg1"/>
                </a:solidFill>
                <a:effectLst>
                  <a:outerShdw blurRad="38100" dist="38100" dir="2700000" algn="tl">
                    <a:srgbClr val="000000">
                      <a:alpha val="43137"/>
                    </a:srgbClr>
                  </a:outerShdw>
                </a:effectLst>
              </a:defRPr>
            </a:lvl1pPr>
          </a:lstStyle>
          <a:p>
            <a:r>
              <a:rPr lang="en-US" dirty="0"/>
              <a:t>Click to edit Master title style</a:t>
            </a:r>
          </a:p>
        </p:txBody>
      </p:sp>
      <p:sp>
        <p:nvSpPr>
          <p:cNvPr id="3" name="Content Placeholder 2"/>
          <p:cNvSpPr>
            <a:spLocks noGrp="1"/>
          </p:cNvSpPr>
          <p:nvPr>
            <p:ph idx="1"/>
          </p:nvPr>
        </p:nvSpPr>
        <p:spPr>
          <a:xfrm>
            <a:off x="457200" y="1524001"/>
            <a:ext cx="8229600" cy="4724400"/>
          </a:xfrm>
        </p:spPr>
        <p:txBody>
          <a:bodyPr/>
          <a:lstStyle>
            <a:lvl1pPr marL="342900" indent="-342900">
              <a:buSzPct val="60000"/>
              <a:buFontTx/>
              <a:buBlip>
                <a:blip r:embed="rId2"/>
              </a:buBlip>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2A9B847-148C-4E0C-B1AA-3BCAC1F69A8B}" type="datetime1">
              <a:rPr lang="en-US" smtClean="0"/>
              <a:pPr/>
              <a:t>11/3/2022</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4304167" y="6400800"/>
            <a:ext cx="365760" cy="405070"/>
          </a:xfrm>
          <a:prstGeom prst="rect">
            <a:avLst/>
          </a:prstGeom>
        </p:spPr>
      </p:pic>
      <p:pic>
        <p:nvPicPr>
          <p:cNvPr id="9" name="Picture 8"/>
          <p:cNvPicPr>
            <a:picLocks noChangeAspect="1"/>
          </p:cNvPicPr>
          <p:nvPr userDrawn="1"/>
        </p:nvPicPr>
        <p:blipFill>
          <a:blip r:embed="rId4" cstate="print">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a:off x="4364295" y="6466175"/>
            <a:ext cx="245505" cy="274320"/>
          </a:xfrm>
          <a:prstGeom prst="rect">
            <a:avLst/>
          </a:prstGeom>
        </p:spPr>
      </p:pic>
      <p:sp>
        <p:nvSpPr>
          <p:cNvPr id="6" name="Slide Number Placeholder 5"/>
          <p:cNvSpPr>
            <a:spLocks noGrp="1"/>
          </p:cNvSpPr>
          <p:nvPr>
            <p:ph type="sldNum" sz="quarter" idx="12"/>
          </p:nvPr>
        </p:nvSpPr>
        <p:spPr>
          <a:xfrm>
            <a:off x="4296547" y="6400800"/>
            <a:ext cx="381000" cy="365125"/>
          </a:xfrm>
        </p:spPr>
        <p:txBody>
          <a:bodyPr/>
          <a:lstStyle>
            <a:lvl1pPr algn="ctr">
              <a:defRPr sz="1100" b="1">
                <a:solidFill>
                  <a:schemeClr val="accent4">
                    <a:lumMod val="10000"/>
                  </a:schemeClr>
                </a:solidFill>
                <a:effectLst>
                  <a:outerShdw blurRad="38100" dist="38100" dir="2700000" algn="tl">
                    <a:srgbClr val="000000">
                      <a:alpha val="43137"/>
                    </a:srgbClr>
                  </a:outerShdw>
                </a:effectLst>
              </a:defRPr>
            </a:lvl1pPr>
          </a:lstStyle>
          <a:p>
            <a:fld id="{659350B2-7CF3-477E-B71B-58661E2A869A}" type="slidenum">
              <a:rPr lang="en-US" smtClean="0"/>
              <a:pPr/>
              <a:t>‹#›</a:t>
            </a:fld>
            <a:endParaRPr lang="en-US" dirty="0"/>
          </a:p>
        </p:txBody>
      </p:sp>
    </p:spTree>
    <p:extLst>
      <p:ext uri="{BB962C8B-B14F-4D97-AF65-F5344CB8AC3E}">
        <p14:creationId xmlns:p14="http://schemas.microsoft.com/office/powerpoint/2010/main" xmlns="" val="9148754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3BD8CC-6937-49ED-9DFF-6E384F7D05A2}"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1166679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049E47-2EFB-454A-86C5-D6B341160037}"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7146175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97208-C5C0-48AF-9A3A-CB89518DCE9E}"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116283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Online Image Placeholder 3"/>
          <p:cNvSpPr>
            <a:spLocks noGrp="1"/>
          </p:cNvSpPr>
          <p:nvPr>
            <p:ph type="clipArt" sz="half" idx="2"/>
          </p:nvPr>
        </p:nvSpPr>
        <p:spPr>
          <a:xfrm>
            <a:off x="4648200" y="1600200"/>
            <a:ext cx="4038600" cy="4525963"/>
          </a:xfrm>
        </p:spPr>
        <p:txBody>
          <a:bodyPr/>
          <a:lstStyle/>
          <a:p>
            <a:pPr lvl="0"/>
            <a:endParaRPr lang="en-GB" noProof="0"/>
          </a:p>
        </p:txBody>
      </p:sp>
      <p:sp>
        <p:nvSpPr>
          <p:cNvPr id="5" name="Rectangle 4">
            <a:extLst>
              <a:ext uri="{FF2B5EF4-FFF2-40B4-BE49-F238E27FC236}">
                <a16:creationId xmlns:a16="http://schemas.microsoft.com/office/drawing/2014/main" xmlns="" id="{7C0F8C46-9A57-43D7-9329-C7A77936C25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xmlns="" id="{FF18AD2E-2615-4695-9D9F-35A2DAF9C7A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xmlns="" id="{E04D50FD-E238-4582-915F-FC0F5C88FDFF}"/>
              </a:ext>
            </a:extLst>
          </p:cNvPr>
          <p:cNvSpPr>
            <a:spLocks noGrp="1" noChangeArrowheads="1"/>
          </p:cNvSpPr>
          <p:nvPr>
            <p:ph type="sldNum" sz="quarter" idx="12"/>
          </p:nvPr>
        </p:nvSpPr>
        <p:spPr>
          <a:ln/>
        </p:spPr>
        <p:txBody>
          <a:bodyPr/>
          <a:lstStyle>
            <a:lvl1pPr>
              <a:defRPr/>
            </a:lvl1pPr>
          </a:lstStyle>
          <a:p>
            <a:pPr>
              <a:defRPr/>
            </a:pPr>
            <a:fld id="{33A1EC3C-50A9-471A-B1E2-DEA7E9438DF9}" type="slidenum">
              <a:rPr lang="en-US" altLang="en-US"/>
              <a:pPr>
                <a:defRPr/>
              </a:pPr>
              <a:t>‹#›</a:t>
            </a:fld>
            <a:endParaRPr lang="en-US" altLang="en-US"/>
          </a:p>
        </p:txBody>
      </p:sp>
    </p:spTree>
    <p:extLst>
      <p:ext uri="{BB962C8B-B14F-4D97-AF65-F5344CB8AC3E}">
        <p14:creationId xmlns:p14="http://schemas.microsoft.com/office/powerpoint/2010/main" xmlns="" val="1485823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E1DE97-0731-4E89-B2A7-65657ADBD48F}" type="datetime1">
              <a:rPr lang="en-US" smtClean="0"/>
              <a:pPr/>
              <a:t>11/3/2022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78249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BD84AE-08BA-4CCB-8A19-6E2337AB5AC8}"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615289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C8A5F0-743B-48F2-8CC4-F23760A95631}" type="datetime1">
              <a:rPr lang="en-US" smtClean="0"/>
              <a:pPr/>
              <a:t>11/3/2022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4166261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C17E81-9424-497B-B6EC-665646220675}" type="datetime1">
              <a:rPr lang="en-US" smtClean="0"/>
              <a:pPr/>
              <a:t>11/3/2022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3960373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A6CFE-13E7-4C9A-A5A5-40128C067321}" type="datetime1">
              <a:rPr lang="en-US" smtClean="0"/>
              <a:pPr/>
              <a:t>11/3/2022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86725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76802C-FB05-482F-A676-A4593360981F}"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383230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63BD8CC-6937-49ED-9DFF-6E384F7D05A2}" type="datetime1">
              <a:rPr lang="en-US" smtClean="0"/>
              <a:pPr/>
              <a:t>11/3/2022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44893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74AC5-1A65-4919-916B-063DB285382B}" type="datetime1">
              <a:rPr lang="en-US" smtClean="0"/>
              <a:pPr/>
              <a:t>11/3/2022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284451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74AC5-1A65-4919-916B-063DB285382B}" type="datetime1">
              <a:rPr lang="en-US" smtClean="0"/>
              <a:pPr/>
              <a:t>11/3/2022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9350B2-7CF3-477E-B71B-58661E2A869A}" type="slidenum">
              <a:rPr lang="en-US" smtClean="0"/>
              <a:pPr/>
              <a:t>‹#›</a:t>
            </a:fld>
            <a:endParaRPr lang="en-US"/>
          </a:p>
        </p:txBody>
      </p:sp>
    </p:spTree>
    <p:extLst>
      <p:ext uri="{BB962C8B-B14F-4D97-AF65-F5344CB8AC3E}">
        <p14:creationId xmlns:p14="http://schemas.microsoft.com/office/powerpoint/2010/main" xmlns="" val="2060656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480" y="3000372"/>
            <a:ext cx="6301022" cy="1446270"/>
          </a:xfrm>
        </p:spPr>
        <p:txBody>
          <a:bodyPr>
            <a:noAutofit/>
          </a:bodyPr>
          <a:lstStyle/>
          <a:p>
            <a:pPr marL="0" indent="0">
              <a:buNone/>
            </a:pPr>
            <a:r>
              <a:rPr lang="en-US" sz="2000" b="1" i="1" dirty="0" smtClean="0"/>
              <a:t>ELECTRONIC CONFIGURATION, PERIODICITY </a:t>
            </a:r>
          </a:p>
          <a:p>
            <a:pPr marL="0" indent="0">
              <a:buNone/>
            </a:pPr>
            <a:r>
              <a:rPr lang="en-US" sz="2000" b="1" i="1" dirty="0" smtClean="0"/>
              <a:t>	</a:t>
            </a:r>
            <a:r>
              <a:rPr lang="en-US" sz="2000" b="1" i="1" dirty="0" smtClean="0"/>
              <a:t>	</a:t>
            </a:r>
            <a:r>
              <a:rPr lang="en-US" sz="2000" b="1" i="1" dirty="0" smtClean="0"/>
              <a:t>AND</a:t>
            </a:r>
          </a:p>
          <a:p>
            <a:pPr marL="0" indent="0">
              <a:buNone/>
            </a:pPr>
            <a:r>
              <a:rPr lang="en-US" sz="2000" b="1" i="1" dirty="0" smtClean="0"/>
              <a:t> BUILDING UP OF PERIODIC  TABLE continuation</a:t>
            </a:r>
            <a:endParaRPr lang="en-US" sz="2000" b="1" i="1"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1</a:t>
            </a:fld>
            <a:endParaRPr lang="en-US" dirty="0"/>
          </a:p>
        </p:txBody>
      </p:sp>
    </p:spTree>
    <p:extLst>
      <p:ext uri="{BB962C8B-B14F-4D97-AF65-F5344CB8AC3E}">
        <p14:creationId xmlns:p14="http://schemas.microsoft.com/office/powerpoint/2010/main" xmlns="" val="76242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139136" cy="1044352"/>
          </a:xfrm>
        </p:spPr>
        <p:txBody>
          <a:bodyPr>
            <a:normAutofit/>
          </a:bodyPr>
          <a:lstStyle/>
          <a:p>
            <a:r>
              <a:rPr lang="en-GB" sz="3600" dirty="0" smtClean="0"/>
              <a:t>Effective nuclear charge</a:t>
            </a:r>
            <a:endParaRPr lang="en-US" sz="3600"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10</a:t>
            </a:fld>
            <a:endParaRPr lang="en-US" dirty="0"/>
          </a:p>
        </p:txBody>
      </p:sp>
      <p:sp>
        <p:nvSpPr>
          <p:cNvPr id="5" name="Rectangle 4"/>
          <p:cNvSpPr/>
          <p:nvPr/>
        </p:nvSpPr>
        <p:spPr>
          <a:xfrm>
            <a:off x="40553" y="1700808"/>
            <a:ext cx="8892988" cy="5078313"/>
          </a:xfrm>
          <a:prstGeom prst="rect">
            <a:avLst/>
          </a:prstGeom>
        </p:spPr>
        <p:txBody>
          <a:bodyPr wrap="square">
            <a:spAutoFit/>
          </a:bodyPr>
          <a:lstStyle/>
          <a:p>
            <a:pPr algn="just">
              <a:defRPr/>
            </a:pPr>
            <a:r>
              <a:rPr lang="en-GB" sz="2000" b="1" dirty="0" smtClean="0">
                <a:latin typeface="Comic Sans MS" panose="030F0702030302020204" pitchFamily="66" charset="0"/>
              </a:rPr>
              <a:t>Example</a:t>
            </a:r>
          </a:p>
          <a:p>
            <a:pPr algn="just">
              <a:defRPr/>
            </a:pPr>
            <a:r>
              <a:rPr lang="en-GB" dirty="0" smtClean="0">
                <a:latin typeface="Comic Sans MS" panose="030F0702030302020204" pitchFamily="66" charset="0"/>
              </a:rPr>
              <a:t>Consider </a:t>
            </a:r>
            <a:r>
              <a:rPr lang="en-GB" dirty="0">
                <a:latin typeface="Comic Sans MS" panose="030F0702030302020204" pitchFamily="66" charset="0"/>
              </a:rPr>
              <a:t>a neutral neon atom (Ne), a sodium cation (Na</a:t>
            </a:r>
            <a:r>
              <a:rPr lang="en-GB" baseline="30000" dirty="0">
                <a:latin typeface="Comic Sans MS" panose="030F0702030302020204" pitchFamily="66" charset="0"/>
              </a:rPr>
              <a:t>+</a:t>
            </a:r>
            <a:r>
              <a:rPr lang="en-GB" dirty="0">
                <a:latin typeface="Comic Sans MS" panose="030F0702030302020204" pitchFamily="66" charset="0"/>
              </a:rPr>
              <a:t>), and a fluorine anion (F</a:t>
            </a:r>
            <a:r>
              <a:rPr lang="en-GB" baseline="30000" dirty="0">
                <a:latin typeface="Comic Sans MS" panose="030F0702030302020204" pitchFamily="66" charset="0"/>
              </a:rPr>
              <a:t>–</a:t>
            </a:r>
            <a:r>
              <a:rPr lang="en-GB" dirty="0">
                <a:latin typeface="Comic Sans MS" panose="030F0702030302020204" pitchFamily="66" charset="0"/>
              </a:rPr>
              <a:t>). What is the effective nuclear charge for each</a:t>
            </a:r>
            <a:r>
              <a:rPr lang="en-GB" dirty="0" smtClean="0">
                <a:latin typeface="Comic Sans MS" panose="030F0702030302020204" pitchFamily="66" charset="0"/>
              </a:rPr>
              <a:t>?</a:t>
            </a:r>
          </a:p>
          <a:p>
            <a:pPr algn="just">
              <a:defRPr/>
            </a:pPr>
            <a:endParaRPr lang="en-GB" dirty="0">
              <a:latin typeface="Comic Sans MS" panose="030F0702030302020204" pitchFamily="66" charset="0"/>
            </a:endParaRPr>
          </a:p>
          <a:p>
            <a:pPr marL="285750" indent="-285750" algn="just">
              <a:buFont typeface="Wingdings" panose="05000000000000000000" pitchFamily="2" charset="2"/>
              <a:buChar char="v"/>
              <a:defRPr/>
            </a:pPr>
            <a:r>
              <a:rPr lang="en-GB" dirty="0">
                <a:latin typeface="Comic Sans MS" panose="030F0702030302020204" pitchFamily="66" charset="0"/>
              </a:rPr>
              <a:t>Start by figuring out the number of </a:t>
            </a:r>
            <a:r>
              <a:rPr lang="en-GB" b="1" dirty="0" err="1" smtClean="0">
                <a:solidFill>
                  <a:srgbClr val="C00000"/>
                </a:solidFill>
                <a:latin typeface="Comic Sans MS" panose="030F0702030302020204" pitchFamily="66" charset="0"/>
              </a:rPr>
              <a:t>nonvalence</a:t>
            </a:r>
            <a:r>
              <a:rPr lang="en-GB" dirty="0" smtClean="0">
                <a:latin typeface="Comic Sans MS" panose="030F0702030302020204" pitchFamily="66" charset="0"/>
              </a:rPr>
              <a:t> electrons (which </a:t>
            </a:r>
            <a:r>
              <a:rPr lang="en-GB" dirty="0">
                <a:latin typeface="Comic Sans MS" panose="030F0702030302020204" pitchFamily="66" charset="0"/>
              </a:rPr>
              <a:t>can be determined from the electron </a:t>
            </a:r>
            <a:r>
              <a:rPr lang="en-GB" dirty="0" smtClean="0">
                <a:latin typeface="Comic Sans MS" panose="030F0702030302020204" pitchFamily="66" charset="0"/>
              </a:rPr>
              <a:t>configuration).</a:t>
            </a:r>
          </a:p>
          <a:p>
            <a:pPr marL="742950" lvl="1" indent="-285750" algn="just">
              <a:buFont typeface="Wingdings" panose="05000000000000000000" pitchFamily="2" charset="2"/>
              <a:buChar char="Ø"/>
              <a:defRPr/>
            </a:pPr>
            <a:r>
              <a:rPr lang="en-GB" dirty="0" smtClean="0">
                <a:latin typeface="Comic Sans MS" panose="030F0702030302020204" pitchFamily="66" charset="0"/>
              </a:rPr>
              <a:t>For </a:t>
            </a:r>
            <a:r>
              <a:rPr lang="en-GB" b="1" dirty="0" smtClean="0">
                <a:latin typeface="Comic Sans MS" panose="030F0702030302020204" pitchFamily="66" charset="0"/>
              </a:rPr>
              <a:t>Neon</a:t>
            </a:r>
            <a:endParaRPr lang="en-GB" b="1" dirty="0">
              <a:latin typeface="Comic Sans MS" panose="030F0702030302020204" pitchFamily="66" charset="0"/>
            </a:endParaRPr>
          </a:p>
          <a:p>
            <a:pPr marL="1200150" lvl="2" indent="-285750" algn="just">
              <a:buFont typeface="Wingdings" panose="05000000000000000000" pitchFamily="2" charset="2"/>
              <a:buChar char="ü"/>
              <a:defRPr/>
            </a:pPr>
            <a:r>
              <a:rPr lang="en-GB" dirty="0">
                <a:latin typeface="Comic Sans MS" panose="030F0702030302020204" pitchFamily="66" charset="0"/>
              </a:rPr>
              <a:t>Ne has 10 electrons. </a:t>
            </a:r>
            <a:endParaRPr lang="en-GB" dirty="0" smtClean="0">
              <a:latin typeface="Comic Sans MS" panose="030F0702030302020204" pitchFamily="66" charset="0"/>
            </a:endParaRPr>
          </a:p>
          <a:p>
            <a:pPr marL="1200150" lvl="2" indent="-285750" algn="just">
              <a:buFont typeface="Wingdings" panose="05000000000000000000" pitchFamily="2" charset="2"/>
              <a:buChar char="ü"/>
              <a:defRPr/>
            </a:pPr>
            <a:r>
              <a:rPr lang="en-GB" dirty="0" smtClean="0">
                <a:latin typeface="Comic Sans MS" panose="030F0702030302020204" pitchFamily="66" charset="0"/>
              </a:rPr>
              <a:t>The </a:t>
            </a:r>
            <a:r>
              <a:rPr lang="en-GB" dirty="0">
                <a:latin typeface="Comic Sans MS" panose="030F0702030302020204" pitchFamily="66" charset="0"/>
              </a:rPr>
              <a:t>electron configuration is 1s</a:t>
            </a:r>
            <a:r>
              <a:rPr lang="en-GB" baseline="30000" dirty="0">
                <a:latin typeface="Comic Sans MS" panose="030F0702030302020204" pitchFamily="66" charset="0"/>
              </a:rPr>
              <a:t>2</a:t>
            </a:r>
            <a:r>
              <a:rPr lang="en-GB" dirty="0">
                <a:latin typeface="Comic Sans MS" panose="030F0702030302020204" pitchFamily="66" charset="0"/>
              </a:rPr>
              <a:t>2s</a:t>
            </a:r>
            <a:r>
              <a:rPr lang="en-GB" baseline="30000" dirty="0">
                <a:latin typeface="Comic Sans MS" panose="030F0702030302020204" pitchFamily="66" charset="0"/>
              </a:rPr>
              <a:t>2</a:t>
            </a:r>
            <a:r>
              <a:rPr lang="en-GB" dirty="0">
                <a:latin typeface="Comic Sans MS" panose="030F0702030302020204" pitchFamily="66" charset="0"/>
              </a:rPr>
              <a:t> 2p</a:t>
            </a:r>
            <a:r>
              <a:rPr lang="en-GB" baseline="30000" dirty="0">
                <a:latin typeface="Comic Sans MS" panose="030F0702030302020204" pitchFamily="66" charset="0"/>
              </a:rPr>
              <a:t>6</a:t>
            </a:r>
            <a:r>
              <a:rPr lang="en-GB" dirty="0">
                <a:latin typeface="Comic Sans MS" panose="030F0702030302020204" pitchFamily="66" charset="0"/>
              </a:rPr>
              <a:t>. </a:t>
            </a:r>
            <a:endParaRPr lang="en-GB" dirty="0" smtClean="0">
              <a:latin typeface="Comic Sans MS" panose="030F0702030302020204" pitchFamily="66" charset="0"/>
            </a:endParaRPr>
          </a:p>
          <a:p>
            <a:pPr marL="1200150" lvl="2" indent="-285750" algn="just">
              <a:buFont typeface="Wingdings" panose="05000000000000000000" pitchFamily="2" charset="2"/>
              <a:buChar char="ü"/>
              <a:defRPr/>
            </a:pPr>
            <a:r>
              <a:rPr lang="en-GB" dirty="0" smtClean="0">
                <a:latin typeface="Comic Sans MS" panose="030F0702030302020204" pitchFamily="66" charset="0"/>
              </a:rPr>
              <a:t>The </a:t>
            </a:r>
            <a:r>
              <a:rPr lang="en-GB" dirty="0">
                <a:latin typeface="Comic Sans MS" panose="030F0702030302020204" pitchFamily="66" charset="0"/>
              </a:rPr>
              <a:t>valence shell is shell 2 and contains 8 valence electrons.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endParaRPr lang="en-GB" dirty="0" smtClean="0">
              <a:latin typeface="Comic Sans MS" panose="030F0702030302020204" pitchFamily="66" charset="0"/>
            </a:endParaRPr>
          </a:p>
          <a:p>
            <a:pPr algn="just">
              <a:defRPr/>
            </a:pPr>
            <a:r>
              <a:rPr lang="en-GB" dirty="0" smtClean="0">
                <a:latin typeface="Comic Sans MS" panose="030F0702030302020204" pitchFamily="66" charset="0"/>
              </a:rPr>
              <a:t>Thus </a:t>
            </a:r>
            <a:r>
              <a:rPr lang="en-GB" dirty="0">
                <a:latin typeface="Comic Sans MS" panose="030F0702030302020204" pitchFamily="66" charset="0"/>
              </a:rPr>
              <a:t>the number of </a:t>
            </a:r>
            <a:r>
              <a:rPr lang="en-GB" dirty="0" err="1">
                <a:latin typeface="Comic Sans MS" panose="030F0702030302020204" pitchFamily="66" charset="0"/>
              </a:rPr>
              <a:t>nonvalence</a:t>
            </a:r>
            <a:r>
              <a:rPr lang="en-GB" dirty="0">
                <a:latin typeface="Comic Sans MS" panose="030F0702030302020204" pitchFamily="66" charset="0"/>
              </a:rPr>
              <a:t> electrons </a:t>
            </a:r>
            <a:r>
              <a:rPr lang="en-GB" dirty="0" smtClean="0">
                <a:latin typeface="Comic Sans MS" panose="030F0702030302020204" pitchFamily="66" charset="0"/>
              </a:rPr>
              <a:t>= </a:t>
            </a:r>
            <a:r>
              <a:rPr lang="en-GB" dirty="0">
                <a:latin typeface="Comic Sans MS" panose="030F0702030302020204" pitchFamily="66" charset="0"/>
              </a:rPr>
              <a:t>2 </a:t>
            </a:r>
            <a:r>
              <a:rPr lang="en-GB" dirty="0" smtClean="0">
                <a:latin typeface="Comic Sans MS" panose="030F0702030302020204" pitchFamily="66" charset="0"/>
              </a:rPr>
              <a:t>(i.e. 10 </a:t>
            </a:r>
            <a:r>
              <a:rPr lang="en-GB" dirty="0">
                <a:latin typeface="Comic Sans MS" panose="030F0702030302020204" pitchFamily="66" charset="0"/>
              </a:rPr>
              <a:t>total electrons – 8 valence). The atomic number for neon is 10</a:t>
            </a:r>
            <a:r>
              <a:rPr lang="en-GB" dirty="0" smtClean="0">
                <a:latin typeface="Comic Sans MS" panose="030F0702030302020204" pitchFamily="66" charset="0"/>
              </a:rPr>
              <a:t>, </a:t>
            </a:r>
          </a:p>
          <a:p>
            <a:pPr algn="just">
              <a:defRPr/>
            </a:pPr>
            <a:endParaRPr lang="en-GB" dirty="0" smtClean="0">
              <a:latin typeface="Comic Sans MS" panose="030F0702030302020204" pitchFamily="66" charset="0"/>
            </a:endParaRPr>
          </a:p>
          <a:p>
            <a:pPr algn="just">
              <a:defRPr/>
            </a:pPr>
            <a:r>
              <a:rPr lang="en-GB" altLang="en-US" b="1" dirty="0" smtClean="0">
                <a:latin typeface="Calibri" panose="020F0502020204030204" pitchFamily="34" charset="0"/>
                <a:cs typeface="Calibri" panose="020F0502020204030204" pitchFamily="34" charset="0"/>
              </a:rPr>
              <a:t>Recall</a:t>
            </a:r>
            <a:r>
              <a:rPr lang="en-GB" altLang="en-US" dirty="0" smtClean="0">
                <a:latin typeface="Calibri" panose="020F0502020204030204" pitchFamily="34" charset="0"/>
                <a:cs typeface="Calibri" panose="020F0502020204030204" pitchFamily="34" charset="0"/>
              </a:rPr>
              <a:t>: </a:t>
            </a:r>
            <a:r>
              <a:rPr lang="en-GB" altLang="en-US" dirty="0" err="1" smtClean="0">
                <a:solidFill>
                  <a:srgbClr val="FF0000"/>
                </a:solidFill>
                <a:latin typeface="Calibri" panose="020F0502020204030204" pitchFamily="34" charset="0"/>
                <a:cs typeface="Calibri" panose="020F0502020204030204" pitchFamily="34" charset="0"/>
              </a:rPr>
              <a:t>Z</a:t>
            </a:r>
            <a:r>
              <a:rPr lang="en-GB" altLang="en-US" baseline="-25000" dirty="0" err="1" smtClean="0">
                <a:solidFill>
                  <a:srgbClr val="FF0000"/>
                </a:solidFill>
                <a:latin typeface="Calibri" panose="020F0502020204030204" pitchFamily="34" charset="0"/>
                <a:cs typeface="Calibri" panose="020F0502020204030204" pitchFamily="34" charset="0"/>
              </a:rPr>
              <a:t>eff</a:t>
            </a:r>
            <a:r>
              <a:rPr lang="en-GB" altLang="en-US" dirty="0" smtClean="0">
                <a:solidFill>
                  <a:srgbClr val="FF0000"/>
                </a:solidFill>
                <a:latin typeface="Calibri" panose="020F0502020204030204" pitchFamily="34" charset="0"/>
                <a:cs typeface="Calibri" panose="020F0502020204030204" pitchFamily="34" charset="0"/>
              </a:rPr>
              <a:t> </a:t>
            </a:r>
            <a:r>
              <a:rPr lang="en-GB" altLang="en-US" dirty="0">
                <a:solidFill>
                  <a:srgbClr val="FF0000"/>
                </a:solidFill>
                <a:latin typeface="Calibri" panose="020F0502020204030204" pitchFamily="34" charset="0"/>
                <a:cs typeface="Calibri" panose="020F0502020204030204" pitchFamily="34" charset="0"/>
              </a:rPr>
              <a:t>= Z – S</a:t>
            </a:r>
            <a:r>
              <a:rPr lang="en-GB" altLang="en-US" dirty="0">
                <a:latin typeface="Calibri" panose="020F0502020204030204" pitchFamily="34" charset="0"/>
                <a:cs typeface="Calibri" panose="020F0502020204030204" pitchFamily="34" charset="0"/>
              </a:rPr>
              <a:t>, </a:t>
            </a:r>
            <a:r>
              <a:rPr lang="en-GB" altLang="en-US" sz="1400" dirty="0">
                <a:latin typeface="Calibri" panose="020F0502020204030204" pitchFamily="34" charset="0"/>
                <a:cs typeface="Calibri" panose="020F0502020204030204" pitchFamily="34" charset="0"/>
              </a:rPr>
              <a:t>where </a:t>
            </a:r>
            <a:r>
              <a:rPr lang="en-GB" altLang="en-US" sz="1400" dirty="0">
                <a:solidFill>
                  <a:srgbClr val="FF0000"/>
                </a:solidFill>
                <a:latin typeface="Calibri" panose="020F0502020204030204" pitchFamily="34" charset="0"/>
                <a:cs typeface="Calibri" panose="020F0502020204030204" pitchFamily="34" charset="0"/>
              </a:rPr>
              <a:t>Z </a:t>
            </a:r>
            <a:r>
              <a:rPr lang="en-GB" altLang="en-US" sz="1400" dirty="0">
                <a:latin typeface="Calibri" panose="020F0502020204030204" pitchFamily="34" charset="0"/>
                <a:cs typeface="Calibri" panose="020F0502020204030204" pitchFamily="34" charset="0"/>
              </a:rPr>
              <a:t>is the atomic number and </a:t>
            </a:r>
            <a:r>
              <a:rPr lang="en-GB" altLang="en-US" sz="1400" dirty="0">
                <a:solidFill>
                  <a:srgbClr val="FF0000"/>
                </a:solidFill>
                <a:latin typeface="Calibri" panose="020F0502020204030204" pitchFamily="34" charset="0"/>
                <a:cs typeface="Calibri" panose="020F0502020204030204" pitchFamily="34" charset="0"/>
              </a:rPr>
              <a:t>S</a:t>
            </a:r>
            <a:r>
              <a:rPr lang="en-GB" altLang="en-US" sz="1400" dirty="0">
                <a:latin typeface="Calibri" panose="020F0502020204030204" pitchFamily="34" charset="0"/>
                <a:cs typeface="Calibri" panose="020F0502020204030204" pitchFamily="34" charset="0"/>
              </a:rPr>
              <a:t> is the number of shielding electrons</a:t>
            </a:r>
            <a:endParaRPr lang="en-GB" sz="1400" dirty="0" smtClean="0">
              <a:latin typeface="Comic Sans MS" panose="030F0702030302020204" pitchFamily="66" charset="0"/>
            </a:endParaRPr>
          </a:p>
          <a:p>
            <a:pPr algn="just">
              <a:defRPr/>
            </a:pPr>
            <a:endParaRPr lang="en-GB" dirty="0">
              <a:latin typeface="Comic Sans MS" panose="030F0702030302020204" pitchFamily="66" charset="0"/>
            </a:endParaRPr>
          </a:p>
          <a:p>
            <a:pPr algn="just">
              <a:defRPr/>
            </a:pPr>
            <a:r>
              <a:rPr lang="en-GB" dirty="0" smtClean="0">
                <a:latin typeface="Comic Sans MS" panose="030F0702030302020204" pitchFamily="66" charset="0"/>
              </a:rPr>
              <a:t> Therefore</a:t>
            </a:r>
            <a:r>
              <a:rPr lang="en-GB" dirty="0">
                <a:latin typeface="Comic Sans MS" panose="030F0702030302020204" pitchFamily="66" charset="0"/>
              </a:rPr>
              <a:t>: </a:t>
            </a:r>
            <a:r>
              <a:rPr lang="en-GB" dirty="0" err="1">
                <a:latin typeface="Comic Sans MS" panose="030F0702030302020204" pitchFamily="66" charset="0"/>
              </a:rPr>
              <a:t>Z</a:t>
            </a:r>
            <a:r>
              <a:rPr lang="en-GB" baseline="-25000" dirty="0" err="1">
                <a:latin typeface="Comic Sans MS" panose="030F0702030302020204" pitchFamily="66" charset="0"/>
              </a:rPr>
              <a:t>eff</a:t>
            </a:r>
            <a:r>
              <a:rPr lang="en-GB" dirty="0">
                <a:latin typeface="Comic Sans MS" panose="030F0702030302020204" pitchFamily="66" charset="0"/>
              </a:rPr>
              <a:t>(Ne) = 10 – 2 = 8+</a:t>
            </a:r>
          </a:p>
          <a:p>
            <a:pPr algn="just">
              <a:defRPr/>
            </a:pPr>
            <a:endParaRPr lang="en-GB" dirty="0">
              <a:latin typeface="Comic Sans MS" panose="030F0702030302020204" pitchFamily="66" charset="0"/>
            </a:endParaRPr>
          </a:p>
        </p:txBody>
      </p:sp>
    </p:spTree>
    <p:extLst>
      <p:ext uri="{BB962C8B-B14F-4D97-AF65-F5344CB8AC3E}">
        <p14:creationId xmlns:p14="http://schemas.microsoft.com/office/powerpoint/2010/main" xmlns="" val="2255450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xmlns="" id="{25318E29-17AD-4806-BB2F-F4670C9080B4}"/>
              </a:ext>
            </a:extLst>
          </p:cNvPr>
          <p:cNvSpPr>
            <a:spLocks noChangeArrowheads="1"/>
          </p:cNvSpPr>
          <p:nvPr/>
        </p:nvSpPr>
        <p:spPr bwMode="auto">
          <a:xfrm>
            <a:off x="76200" y="44450"/>
            <a:ext cx="9020175" cy="4619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2400" b="0">
                <a:solidFill>
                  <a:srgbClr val="FF0000"/>
                </a:solidFill>
                <a:latin typeface="Comic Sans MS" panose="030F0702030302020204" pitchFamily="66" charset="0"/>
              </a:rPr>
              <a:t>Effective nuclear charge (Z</a:t>
            </a:r>
            <a:r>
              <a:rPr lang="en-US" altLang="en-US" sz="2400" b="0" baseline="-25000">
                <a:solidFill>
                  <a:srgbClr val="FF0000"/>
                </a:solidFill>
                <a:latin typeface="Comic Sans MS" panose="030F0702030302020204" pitchFamily="66" charset="0"/>
              </a:rPr>
              <a:t>eff</a:t>
            </a:r>
            <a:r>
              <a:rPr lang="en-US" altLang="en-US" sz="2400" b="0">
                <a:solidFill>
                  <a:srgbClr val="FF0000"/>
                </a:solidFill>
                <a:latin typeface="Comic Sans MS" panose="030F0702030302020204" pitchFamily="66" charset="0"/>
              </a:rPr>
              <a:t>) on the outer electrons</a:t>
            </a:r>
          </a:p>
        </p:txBody>
      </p:sp>
      <p:sp>
        <p:nvSpPr>
          <p:cNvPr id="2" name="Slide Number Placeholder 1">
            <a:extLst>
              <a:ext uri="{FF2B5EF4-FFF2-40B4-BE49-F238E27FC236}">
                <a16:creationId xmlns:a16="http://schemas.microsoft.com/office/drawing/2014/main" xmlns="" id="{0EDE608B-14BB-4D43-A203-8F438850365E}"/>
              </a:ext>
            </a:extLst>
          </p:cNvPr>
          <p:cNvSpPr>
            <a:spLocks noGrp="1"/>
          </p:cNvSpPr>
          <p:nvPr>
            <p:ph type="sldNum" sz="quarter" idx="10"/>
          </p:nvPr>
        </p:nvSpPr>
        <p:spPr/>
        <p:txBody>
          <a:bodyPr/>
          <a:lstStyle/>
          <a:p>
            <a:pPr>
              <a:defRPr/>
            </a:pPr>
            <a:fld id="{60A5C128-F4E4-4EB5-AD4C-8B6EAF1AAA00}" type="slidenum">
              <a:rPr lang="en-US" altLang="en-US"/>
              <a:pPr>
                <a:defRPr/>
              </a:pPr>
              <a:t>11</a:t>
            </a:fld>
            <a:endParaRPr lang="en-US" altLang="en-US"/>
          </a:p>
        </p:txBody>
      </p:sp>
      <p:sp>
        <p:nvSpPr>
          <p:cNvPr id="3" name="Rectangle 2"/>
          <p:cNvSpPr/>
          <p:nvPr/>
        </p:nvSpPr>
        <p:spPr>
          <a:xfrm>
            <a:off x="194534" y="725334"/>
            <a:ext cx="8816280" cy="1754326"/>
          </a:xfrm>
          <a:prstGeom prst="rect">
            <a:avLst/>
          </a:prstGeom>
        </p:spPr>
        <p:txBody>
          <a:bodyPr wrap="square">
            <a:spAutoFit/>
          </a:bodyPr>
          <a:lstStyle/>
          <a:p>
            <a:pPr algn="just">
              <a:defRPr/>
            </a:pPr>
            <a:r>
              <a:rPr lang="en-GB" dirty="0" smtClean="0">
                <a:latin typeface="Comic Sans MS" panose="030F0702030302020204" pitchFamily="66" charset="0"/>
              </a:rPr>
              <a:t>For</a:t>
            </a:r>
            <a:r>
              <a:rPr lang="en-GB" b="1" dirty="0" smtClean="0">
                <a:latin typeface="Comic Sans MS" panose="030F0702030302020204" pitchFamily="66" charset="0"/>
              </a:rPr>
              <a:t> Flourine ion</a:t>
            </a:r>
          </a:p>
          <a:p>
            <a:pPr marL="742950" lvl="1" indent="-285750" algn="just">
              <a:buFont typeface="Wingdings" panose="05000000000000000000" pitchFamily="2" charset="2"/>
              <a:buChar char="Ø"/>
              <a:defRPr/>
            </a:pPr>
            <a:r>
              <a:rPr lang="en-GB" dirty="0" smtClean="0">
                <a:latin typeface="Comic Sans MS" panose="030F0702030302020204" pitchFamily="66" charset="0"/>
              </a:rPr>
              <a:t>Flourine </a:t>
            </a:r>
            <a:r>
              <a:rPr lang="en-GB" dirty="0">
                <a:latin typeface="Comic Sans MS" panose="030F0702030302020204" pitchFamily="66" charset="0"/>
              </a:rPr>
              <a:t>has 9 electrons but F</a:t>
            </a:r>
            <a:r>
              <a:rPr lang="en-GB" baseline="30000" dirty="0">
                <a:latin typeface="Comic Sans MS" panose="030F0702030302020204" pitchFamily="66" charset="0"/>
              </a:rPr>
              <a:t>–</a:t>
            </a:r>
            <a:r>
              <a:rPr lang="en-GB" dirty="0">
                <a:latin typeface="Comic Sans MS" panose="030F0702030302020204" pitchFamily="66" charset="0"/>
              </a:rPr>
              <a:t> has gained an electron and thus has 10.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The </a:t>
            </a:r>
            <a:r>
              <a:rPr lang="en-GB" dirty="0">
                <a:latin typeface="Comic Sans MS" panose="030F0702030302020204" pitchFamily="66" charset="0"/>
              </a:rPr>
              <a:t>electron configuration is the same as for neon and the number of </a:t>
            </a:r>
            <a:r>
              <a:rPr lang="en-GB" dirty="0" err="1">
                <a:latin typeface="Comic Sans MS" panose="030F0702030302020204" pitchFamily="66" charset="0"/>
              </a:rPr>
              <a:t>nonvalence</a:t>
            </a:r>
            <a:r>
              <a:rPr lang="en-GB" dirty="0">
                <a:latin typeface="Comic Sans MS" panose="030F0702030302020204" pitchFamily="66" charset="0"/>
              </a:rPr>
              <a:t> electrons is 2.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The </a:t>
            </a:r>
            <a:r>
              <a:rPr lang="en-GB" dirty="0">
                <a:latin typeface="Comic Sans MS" panose="030F0702030302020204" pitchFamily="66" charset="0"/>
              </a:rPr>
              <a:t>atomic number for F</a:t>
            </a:r>
            <a:r>
              <a:rPr lang="en-GB" baseline="30000" dirty="0">
                <a:latin typeface="Comic Sans MS" panose="030F0702030302020204" pitchFamily="66" charset="0"/>
              </a:rPr>
              <a:t>–</a:t>
            </a:r>
            <a:r>
              <a:rPr lang="en-GB" dirty="0">
                <a:latin typeface="Comic Sans MS" panose="030F0702030302020204" pitchFamily="66" charset="0"/>
              </a:rPr>
              <a:t> is 9,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r>
              <a:rPr lang="en-GB" dirty="0">
                <a:latin typeface="Comic Sans MS" panose="030F0702030302020204" pitchFamily="66" charset="0"/>
              </a:rPr>
              <a:t>T</a:t>
            </a:r>
            <a:r>
              <a:rPr lang="en-GB" dirty="0" smtClean="0">
                <a:latin typeface="Comic Sans MS" panose="030F0702030302020204" pitchFamily="66" charset="0"/>
              </a:rPr>
              <a:t>herefore</a:t>
            </a:r>
            <a:r>
              <a:rPr lang="en-GB" dirty="0">
                <a:latin typeface="Comic Sans MS" panose="030F0702030302020204" pitchFamily="66" charset="0"/>
              </a:rPr>
              <a:t>: </a:t>
            </a:r>
            <a:r>
              <a:rPr lang="en-GB" dirty="0" err="1">
                <a:latin typeface="Comic Sans MS" panose="030F0702030302020204" pitchFamily="66" charset="0"/>
              </a:rPr>
              <a:t>Z</a:t>
            </a:r>
            <a:r>
              <a:rPr lang="en-GB" baseline="-25000" dirty="0" err="1">
                <a:latin typeface="Comic Sans MS" panose="030F0702030302020204" pitchFamily="66" charset="0"/>
              </a:rPr>
              <a:t>eff</a:t>
            </a:r>
            <a:r>
              <a:rPr lang="en-GB" dirty="0">
                <a:latin typeface="Comic Sans MS" panose="030F0702030302020204" pitchFamily="66" charset="0"/>
              </a:rPr>
              <a:t>(F</a:t>
            </a:r>
            <a:r>
              <a:rPr lang="en-GB" baseline="30000" dirty="0">
                <a:latin typeface="Comic Sans MS" panose="030F0702030302020204" pitchFamily="66" charset="0"/>
              </a:rPr>
              <a:t>–</a:t>
            </a:r>
            <a:r>
              <a:rPr lang="en-GB" dirty="0">
                <a:latin typeface="Comic Sans MS" panose="030F0702030302020204" pitchFamily="66" charset="0"/>
              </a:rPr>
              <a:t>) = 9 – 2 = </a:t>
            </a:r>
            <a:r>
              <a:rPr lang="en-GB" b="1" dirty="0">
                <a:solidFill>
                  <a:srgbClr val="C00000"/>
                </a:solidFill>
                <a:latin typeface="Comic Sans MS" panose="030F0702030302020204" pitchFamily="66" charset="0"/>
              </a:rPr>
              <a:t>7</a:t>
            </a:r>
            <a:r>
              <a:rPr lang="en-GB" b="1" dirty="0" smtClean="0">
                <a:solidFill>
                  <a:srgbClr val="C00000"/>
                </a:solidFill>
                <a:latin typeface="Comic Sans MS" panose="030F0702030302020204" pitchFamily="66" charset="0"/>
              </a:rPr>
              <a:t>+</a:t>
            </a:r>
          </a:p>
        </p:txBody>
      </p:sp>
      <p:sp>
        <p:nvSpPr>
          <p:cNvPr id="4" name="Rectangle 3"/>
          <p:cNvSpPr/>
          <p:nvPr/>
        </p:nvSpPr>
        <p:spPr>
          <a:xfrm>
            <a:off x="186159" y="3068960"/>
            <a:ext cx="8800256" cy="3139321"/>
          </a:xfrm>
          <a:prstGeom prst="rect">
            <a:avLst/>
          </a:prstGeom>
        </p:spPr>
        <p:txBody>
          <a:bodyPr wrap="square">
            <a:spAutoFit/>
          </a:bodyPr>
          <a:lstStyle/>
          <a:p>
            <a:pPr algn="just">
              <a:defRPr/>
            </a:pPr>
            <a:r>
              <a:rPr lang="en-GB" dirty="0" smtClean="0">
                <a:latin typeface="Comic Sans MS" panose="030F0702030302020204" pitchFamily="66" charset="0"/>
              </a:rPr>
              <a:t>For Sodium ion</a:t>
            </a:r>
          </a:p>
          <a:p>
            <a:pPr marL="742950" lvl="1" indent="-285750" algn="just">
              <a:buFont typeface="Wingdings" panose="05000000000000000000" pitchFamily="2" charset="2"/>
              <a:buChar char="Ø"/>
              <a:defRPr/>
            </a:pPr>
            <a:r>
              <a:rPr lang="en-GB" dirty="0" smtClean="0">
                <a:latin typeface="Comic Sans MS" panose="030F0702030302020204" pitchFamily="66" charset="0"/>
              </a:rPr>
              <a:t>Sodium has </a:t>
            </a:r>
            <a:r>
              <a:rPr lang="en-GB" dirty="0">
                <a:latin typeface="Comic Sans MS" panose="030F0702030302020204" pitchFamily="66" charset="0"/>
              </a:rPr>
              <a:t>11 electrons but the Na</a:t>
            </a:r>
            <a:r>
              <a:rPr lang="en-GB" baseline="30000" dirty="0">
                <a:latin typeface="Comic Sans MS" panose="030F0702030302020204" pitchFamily="66" charset="0"/>
              </a:rPr>
              <a:t>+</a:t>
            </a:r>
            <a:r>
              <a:rPr lang="en-GB" dirty="0">
                <a:latin typeface="Comic Sans MS" panose="030F0702030302020204" pitchFamily="66" charset="0"/>
              </a:rPr>
              <a:t> ion has lost an electron and thus has 10.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Once </a:t>
            </a:r>
            <a:r>
              <a:rPr lang="en-GB" dirty="0">
                <a:latin typeface="Comic Sans MS" panose="030F0702030302020204" pitchFamily="66" charset="0"/>
              </a:rPr>
              <a:t>again, the electron configuration is the same as in the previous </a:t>
            </a:r>
            <a:r>
              <a:rPr lang="en-GB" dirty="0" smtClean="0">
                <a:latin typeface="Comic Sans MS" panose="030F0702030302020204" pitchFamily="66" charset="0"/>
              </a:rPr>
              <a:t>example </a:t>
            </a:r>
            <a:r>
              <a:rPr lang="en-GB" dirty="0">
                <a:latin typeface="Comic Sans MS" panose="030F0702030302020204" pitchFamily="66" charset="0"/>
              </a:rPr>
              <a:t>and the number of </a:t>
            </a:r>
            <a:r>
              <a:rPr lang="en-GB" dirty="0" err="1">
                <a:latin typeface="Comic Sans MS" panose="030F0702030302020204" pitchFamily="66" charset="0"/>
              </a:rPr>
              <a:t>nonvalence</a:t>
            </a:r>
            <a:r>
              <a:rPr lang="en-GB" dirty="0">
                <a:latin typeface="Comic Sans MS" panose="030F0702030302020204" pitchFamily="66" charset="0"/>
              </a:rPr>
              <a:t> electrons is 2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endParaRPr lang="en-GB" dirty="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a:t>
            </a:r>
            <a:r>
              <a:rPr lang="en-GB" dirty="0">
                <a:latin typeface="Comic Sans MS" panose="030F0702030302020204" pitchFamily="66" charset="0"/>
              </a:rPr>
              <a:t>by losing one electron, the valence shell becomes the n=2 shell). </a:t>
            </a: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endParaRPr lang="en-GB" dirty="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The </a:t>
            </a:r>
            <a:r>
              <a:rPr lang="en-GB" dirty="0">
                <a:latin typeface="Comic Sans MS" panose="030F0702030302020204" pitchFamily="66" charset="0"/>
              </a:rPr>
              <a:t>atomic number for Na</a:t>
            </a:r>
            <a:r>
              <a:rPr lang="en-GB" baseline="30000" dirty="0">
                <a:latin typeface="Comic Sans MS" panose="030F0702030302020204" pitchFamily="66" charset="0"/>
              </a:rPr>
              <a:t>+</a:t>
            </a:r>
            <a:r>
              <a:rPr lang="en-GB" dirty="0">
                <a:latin typeface="Comic Sans MS" panose="030F0702030302020204" pitchFamily="66" charset="0"/>
              </a:rPr>
              <a:t> is </a:t>
            </a:r>
            <a:r>
              <a:rPr lang="en-GB" dirty="0" smtClean="0">
                <a:latin typeface="Comic Sans MS" panose="030F0702030302020204" pitchFamily="66" charset="0"/>
              </a:rPr>
              <a:t>11 </a:t>
            </a:r>
          </a:p>
          <a:p>
            <a:pPr marL="742950" lvl="1" indent="-285750" algn="just">
              <a:buFont typeface="Wingdings" panose="05000000000000000000" pitchFamily="2" charset="2"/>
              <a:buChar char="Ø"/>
              <a:defRPr/>
            </a:pPr>
            <a:endParaRPr lang="en-GB" dirty="0" smtClean="0">
              <a:latin typeface="Comic Sans MS" panose="030F0702030302020204" pitchFamily="66" charset="0"/>
            </a:endParaRPr>
          </a:p>
          <a:p>
            <a:pPr marL="742950" lvl="1" indent="-285750" algn="just">
              <a:buFont typeface="Wingdings" panose="05000000000000000000" pitchFamily="2" charset="2"/>
              <a:buChar char="Ø"/>
              <a:defRPr/>
            </a:pPr>
            <a:r>
              <a:rPr lang="en-GB" dirty="0" smtClean="0">
                <a:latin typeface="Comic Sans MS" panose="030F0702030302020204" pitchFamily="66" charset="0"/>
              </a:rPr>
              <a:t>Therefore</a:t>
            </a:r>
            <a:r>
              <a:rPr lang="en-GB" dirty="0">
                <a:latin typeface="Comic Sans MS" panose="030F0702030302020204" pitchFamily="66" charset="0"/>
              </a:rPr>
              <a:t>: </a:t>
            </a:r>
            <a:r>
              <a:rPr lang="en-GB" dirty="0" err="1">
                <a:latin typeface="Comic Sans MS" panose="030F0702030302020204" pitchFamily="66" charset="0"/>
              </a:rPr>
              <a:t>Z</a:t>
            </a:r>
            <a:r>
              <a:rPr lang="en-GB" baseline="-25000" dirty="0" err="1">
                <a:latin typeface="Comic Sans MS" panose="030F0702030302020204" pitchFamily="66" charset="0"/>
              </a:rPr>
              <a:t>eff</a:t>
            </a:r>
            <a:r>
              <a:rPr lang="en-GB" dirty="0">
                <a:latin typeface="Comic Sans MS" panose="030F0702030302020204" pitchFamily="66" charset="0"/>
              </a:rPr>
              <a:t>(Na</a:t>
            </a:r>
            <a:r>
              <a:rPr lang="en-GB" baseline="30000" dirty="0">
                <a:latin typeface="Comic Sans MS" panose="030F0702030302020204" pitchFamily="66" charset="0"/>
              </a:rPr>
              <a:t>+</a:t>
            </a:r>
            <a:r>
              <a:rPr lang="en-GB" dirty="0">
                <a:latin typeface="Comic Sans MS" panose="030F0702030302020204" pitchFamily="66" charset="0"/>
              </a:rPr>
              <a:t>) = 11 – 2 = 9+</a:t>
            </a:r>
          </a:p>
        </p:txBody>
      </p:sp>
      <p:sp>
        <p:nvSpPr>
          <p:cNvPr id="5" name="TextBox 4"/>
          <p:cNvSpPr txBox="1"/>
          <p:nvPr/>
        </p:nvSpPr>
        <p:spPr>
          <a:xfrm>
            <a:off x="899591" y="6356350"/>
            <a:ext cx="8196783" cy="400110"/>
          </a:xfrm>
          <a:prstGeom prst="rect">
            <a:avLst/>
          </a:prstGeom>
          <a:noFill/>
        </p:spPr>
        <p:txBody>
          <a:bodyPr wrap="square" rtlCol="0">
            <a:spAutoFit/>
          </a:bodyPr>
          <a:lstStyle/>
          <a:p>
            <a:r>
              <a:rPr lang="en-US" sz="2000" b="1" dirty="0" smtClean="0"/>
              <a:t>Note: </a:t>
            </a:r>
            <a:r>
              <a:rPr lang="en-US" b="1" dirty="0" smtClean="0">
                <a:solidFill>
                  <a:srgbClr val="C00000"/>
                </a:solidFill>
              </a:rPr>
              <a:t>The atomic number remains the same whether in the ionic or non ionic form.</a:t>
            </a:r>
            <a:endParaRPr lang="en-US" b="1" dirty="0">
              <a:solidFill>
                <a:srgbClr val="C0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6">
            <a:extLst>
              <a:ext uri="{FF2B5EF4-FFF2-40B4-BE49-F238E27FC236}">
                <a16:creationId xmlns:a16="http://schemas.microsoft.com/office/drawing/2014/main" xmlns="" id="{9A50F1BE-69DB-432E-BB40-988F61DBF6E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62400" y="3811587"/>
            <a:ext cx="5181600" cy="304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1" name="Picture 7">
            <a:extLst>
              <a:ext uri="{FF2B5EF4-FFF2-40B4-BE49-F238E27FC236}">
                <a16:creationId xmlns:a16="http://schemas.microsoft.com/office/drawing/2014/main" xmlns="" id="{1F77EFD6-04F4-4002-AA36-CB0C50B9F093}"/>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1279525"/>
            <a:ext cx="6248400" cy="283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DF55FB87-BFEA-4B5E-9FD0-4417BDB52538}"/>
              </a:ext>
            </a:extLst>
          </p:cNvPr>
          <p:cNvSpPr>
            <a:spLocks noGrp="1"/>
          </p:cNvSpPr>
          <p:nvPr>
            <p:ph type="title"/>
          </p:nvPr>
        </p:nvSpPr>
        <p:spPr>
          <a:xfrm>
            <a:off x="0" y="76200"/>
            <a:ext cx="9144000" cy="1143000"/>
          </a:xfrm>
        </p:spPr>
        <p:txBody>
          <a:bodyPr>
            <a:normAutofit fontScale="90000"/>
          </a:bodyPr>
          <a:lstStyle/>
          <a:p>
            <a:r>
              <a:rPr lang="en-GB" dirty="0"/>
              <a:t>Effective nuclear charge (Zeff) on the outer electrons</a:t>
            </a:r>
          </a:p>
        </p:txBody>
      </p:sp>
      <p:sp>
        <p:nvSpPr>
          <p:cNvPr id="2" name="Slide Number Placeholder 1">
            <a:extLst>
              <a:ext uri="{FF2B5EF4-FFF2-40B4-BE49-F238E27FC236}">
                <a16:creationId xmlns:a16="http://schemas.microsoft.com/office/drawing/2014/main" xmlns="" id="{DF1DF5AF-6E6B-4331-9AB0-46AE1939926E}"/>
              </a:ext>
            </a:extLst>
          </p:cNvPr>
          <p:cNvSpPr>
            <a:spLocks noGrp="1"/>
          </p:cNvSpPr>
          <p:nvPr>
            <p:ph type="sldNum" sz="quarter" idx="12"/>
          </p:nvPr>
        </p:nvSpPr>
        <p:spPr/>
        <p:txBody>
          <a:bodyPr/>
          <a:lstStyle/>
          <a:p>
            <a:pPr>
              <a:defRPr/>
            </a:pPr>
            <a:fld id="{E6097481-90C1-450E-9678-EEB564885307}" type="slidenum">
              <a:rPr lang="en-US" altLang="en-US"/>
              <a:pPr>
                <a:defRPr/>
              </a:pPr>
              <a:t>12</a:t>
            </a:fld>
            <a:endParaRPr lang="en-US"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3">
            <a:extLst>
              <a:ext uri="{FF2B5EF4-FFF2-40B4-BE49-F238E27FC236}">
                <a16:creationId xmlns:a16="http://schemas.microsoft.com/office/drawing/2014/main" xmlns="" id="{E5AFF54F-E1D0-48C1-8190-0DA3CC0DF735}"/>
              </a:ext>
            </a:extLst>
          </p:cNvPr>
          <p:cNvSpPr>
            <a:spLocks noChangeArrowheads="1"/>
          </p:cNvSpPr>
          <p:nvPr/>
        </p:nvSpPr>
        <p:spPr bwMode="auto">
          <a:xfrm>
            <a:off x="0" y="1524000"/>
            <a:ext cx="9144000" cy="1200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altLang="en-US" sz="2400" dirty="0">
                <a:latin typeface="Comic Sans MS" panose="030F0702030302020204" pitchFamily="66" charset="0"/>
              </a:rPr>
              <a:t>Why is the energy of a 3s orbital lower than </a:t>
            </a:r>
            <a:r>
              <a:rPr lang="en-US" altLang="en-US" sz="2400" dirty="0" err="1">
                <a:latin typeface="Comic Sans MS" panose="030F0702030302020204" pitchFamily="66" charset="0"/>
              </a:rPr>
              <a:t>than</a:t>
            </a:r>
            <a:r>
              <a:rPr lang="en-US" altLang="en-US" sz="2400" dirty="0">
                <a:latin typeface="Comic Sans MS" panose="030F0702030302020204" pitchFamily="66" charset="0"/>
              </a:rPr>
              <a:t> of a 3p orbital?  Why is the energy of a 3p orbital lower than the energy of a 3d orbital?</a:t>
            </a:r>
          </a:p>
        </p:txBody>
      </p:sp>
      <p:pic>
        <p:nvPicPr>
          <p:cNvPr id="73733" name="Picture 5">
            <a:extLst>
              <a:ext uri="{FF2B5EF4-FFF2-40B4-BE49-F238E27FC236}">
                <a16:creationId xmlns:a16="http://schemas.microsoft.com/office/drawing/2014/main" xmlns="" id="{3D97E2B3-A8AE-439A-864B-E659F31CC99F}"/>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3171825"/>
            <a:ext cx="9144000" cy="351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itle 2">
            <a:extLst>
              <a:ext uri="{FF2B5EF4-FFF2-40B4-BE49-F238E27FC236}">
                <a16:creationId xmlns:a16="http://schemas.microsoft.com/office/drawing/2014/main" xmlns="" id="{A7FED5CC-A525-4AE7-A445-711FEC4FAE1B}"/>
              </a:ext>
            </a:extLst>
          </p:cNvPr>
          <p:cNvSpPr>
            <a:spLocks noGrp="1"/>
          </p:cNvSpPr>
          <p:nvPr>
            <p:ph type="title"/>
          </p:nvPr>
        </p:nvSpPr>
        <p:spPr>
          <a:xfrm>
            <a:off x="0" y="381000"/>
            <a:ext cx="9144000" cy="914400"/>
          </a:xfrm>
        </p:spPr>
        <p:txBody>
          <a:bodyPr>
            <a:normAutofit fontScale="90000"/>
          </a:bodyPr>
          <a:lstStyle/>
          <a:p>
            <a:r>
              <a:rPr lang="en-GB" sz="4000" dirty="0"/>
              <a:t>Electron shielding of the nuclear charge by other electrons &amp; (</a:t>
            </a:r>
            <a:r>
              <a:rPr lang="en-GB" sz="4000" dirty="0" err="1"/>
              <a:t>n+l</a:t>
            </a:r>
            <a:r>
              <a:rPr lang="en-GB" sz="4000" dirty="0"/>
              <a:t>) rule</a:t>
            </a:r>
            <a:r>
              <a:rPr lang="en-GB" dirty="0"/>
              <a:t/>
            </a:r>
            <a:br>
              <a:rPr lang="en-GB" dirty="0"/>
            </a:br>
            <a:endParaRPr lang="en-GB" dirty="0"/>
          </a:p>
        </p:txBody>
      </p:sp>
      <p:sp>
        <p:nvSpPr>
          <p:cNvPr id="2" name="Slide Number Placeholder 1">
            <a:extLst>
              <a:ext uri="{FF2B5EF4-FFF2-40B4-BE49-F238E27FC236}">
                <a16:creationId xmlns:a16="http://schemas.microsoft.com/office/drawing/2014/main" xmlns="" id="{950530B6-AB36-46EF-AF15-8EEEF6D170A4}"/>
              </a:ext>
            </a:extLst>
          </p:cNvPr>
          <p:cNvSpPr>
            <a:spLocks noGrp="1"/>
          </p:cNvSpPr>
          <p:nvPr>
            <p:ph type="sldNum" sz="quarter" idx="12"/>
          </p:nvPr>
        </p:nvSpPr>
        <p:spPr/>
        <p:txBody>
          <a:bodyPr/>
          <a:lstStyle/>
          <a:p>
            <a:pPr>
              <a:defRPr/>
            </a:pPr>
            <a:fld id="{151D5A4B-939B-440F-AB24-03210D8385C6}" type="slidenum">
              <a:rPr lang="en-US" altLang="en-US"/>
              <a:pPr>
                <a:defRPr/>
              </a:pPr>
              <a:t>13</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37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8">
            <a:extLst>
              <a:ext uri="{FF2B5EF4-FFF2-40B4-BE49-F238E27FC236}">
                <a16:creationId xmlns:a16="http://schemas.microsoft.com/office/drawing/2014/main" xmlns="" id="{0F972AEE-D737-4934-9D45-8D9B8B60CA66}"/>
              </a:ext>
            </a:extLst>
          </p:cNvPr>
          <p:cNvSpPr>
            <a:spLocks noChangeArrowheads="1"/>
          </p:cNvSpPr>
          <p:nvPr/>
        </p:nvSpPr>
        <p:spPr bwMode="auto">
          <a:xfrm>
            <a:off x="381000" y="2861608"/>
            <a:ext cx="3733800" cy="193899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dirty="0">
                <a:latin typeface="+mj-lt"/>
              </a:rPr>
              <a:t>The 4s orbital is slightly more stable than the 3d orbital at the beginning of the third full period of the periodic table:</a:t>
            </a:r>
          </a:p>
        </p:txBody>
      </p:sp>
      <p:sp>
        <p:nvSpPr>
          <p:cNvPr id="100356" name="Rectangle 9">
            <a:extLst>
              <a:ext uri="{FF2B5EF4-FFF2-40B4-BE49-F238E27FC236}">
                <a16:creationId xmlns:a16="http://schemas.microsoft.com/office/drawing/2014/main" xmlns="" id="{7D00A569-9E63-4284-B487-31730B90B3D2}"/>
              </a:ext>
            </a:extLst>
          </p:cNvPr>
          <p:cNvSpPr>
            <a:spLocks noChangeArrowheads="1"/>
          </p:cNvSpPr>
          <p:nvPr/>
        </p:nvSpPr>
        <p:spPr bwMode="auto">
          <a:xfrm>
            <a:off x="4419600" y="3248025"/>
            <a:ext cx="3543300" cy="942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aseline="30000" dirty="0"/>
              <a:t>19</a:t>
            </a:r>
            <a:r>
              <a:rPr lang="en-US" altLang="en-US" dirty="0"/>
              <a:t>K 	= [</a:t>
            </a:r>
            <a:r>
              <a:rPr lang="en-US" altLang="en-US" dirty="0" err="1"/>
              <a:t>Ar</a:t>
            </a:r>
            <a:r>
              <a:rPr lang="en-US" altLang="en-US" dirty="0"/>
              <a:t>]4s</a:t>
            </a:r>
            <a:r>
              <a:rPr lang="en-US" altLang="en-US" baseline="30000" dirty="0"/>
              <a:t>1</a:t>
            </a:r>
            <a:r>
              <a:rPr lang="en-US" altLang="en-US" dirty="0"/>
              <a:t>3d</a:t>
            </a:r>
            <a:r>
              <a:rPr lang="en-US" altLang="en-US" baseline="30000" dirty="0"/>
              <a:t>0</a:t>
            </a:r>
            <a:r>
              <a:rPr lang="en-US" altLang="en-US" dirty="0"/>
              <a:t> </a:t>
            </a:r>
          </a:p>
          <a:p>
            <a:pPr eaLnBrk="1" hangingPunct="1"/>
            <a:r>
              <a:rPr lang="en-US" altLang="en-US" baseline="30000" dirty="0"/>
              <a:t>20</a:t>
            </a:r>
            <a:r>
              <a:rPr lang="en-US" altLang="en-US" dirty="0"/>
              <a:t>Ca 	= [</a:t>
            </a:r>
            <a:r>
              <a:rPr lang="en-US" altLang="en-US" dirty="0" err="1"/>
              <a:t>Ar</a:t>
            </a:r>
            <a:r>
              <a:rPr lang="en-US" altLang="en-US" dirty="0"/>
              <a:t>]4s</a:t>
            </a:r>
            <a:r>
              <a:rPr lang="en-US" altLang="en-US" baseline="30000" dirty="0"/>
              <a:t>2</a:t>
            </a:r>
            <a:r>
              <a:rPr lang="en-US" altLang="en-US" dirty="0"/>
              <a:t>3d</a:t>
            </a:r>
            <a:r>
              <a:rPr lang="en-US" altLang="en-US" baseline="30000" dirty="0"/>
              <a:t>0</a:t>
            </a:r>
          </a:p>
        </p:txBody>
      </p:sp>
      <p:sp>
        <p:nvSpPr>
          <p:cNvPr id="100357" name="Rectangle 10">
            <a:extLst>
              <a:ext uri="{FF2B5EF4-FFF2-40B4-BE49-F238E27FC236}">
                <a16:creationId xmlns:a16="http://schemas.microsoft.com/office/drawing/2014/main" xmlns="" id="{51CFE819-2DAA-4ADF-9C3F-25E02617A073}"/>
              </a:ext>
            </a:extLst>
          </p:cNvPr>
          <p:cNvSpPr>
            <a:spLocks noChangeArrowheads="1"/>
          </p:cNvSpPr>
          <p:nvPr/>
        </p:nvSpPr>
        <p:spPr bwMode="auto">
          <a:xfrm>
            <a:off x="0" y="5092005"/>
            <a:ext cx="9110663" cy="1384995"/>
          </a:xfrm>
          <a:prstGeom prst="rect">
            <a:avLst/>
          </a:prstGeom>
          <a:solidFill>
            <a:schemeClr val="accent3"/>
          </a:solidFill>
          <a:ln>
            <a:noFill/>
          </a:ln>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en-US" sz="2800" dirty="0">
                <a:latin typeface="+mj-lt"/>
              </a:rPr>
              <a:t>The reason is that the 4s orbital has a higher probability of being closer to the nucleus and see a greater effective Z</a:t>
            </a:r>
            <a:r>
              <a:rPr lang="en-US" altLang="en-US" sz="2800" baseline="-25000" dirty="0">
                <a:latin typeface="+mj-lt"/>
              </a:rPr>
              <a:t>eff</a:t>
            </a:r>
            <a:r>
              <a:rPr lang="en-US" altLang="en-US" sz="2800" dirty="0">
                <a:latin typeface="+mj-lt"/>
              </a:rPr>
              <a:t> than a 3d orbital.</a:t>
            </a:r>
          </a:p>
        </p:txBody>
      </p:sp>
      <p:sp>
        <p:nvSpPr>
          <p:cNvPr id="100358" name="Rectangle 11">
            <a:extLst>
              <a:ext uri="{FF2B5EF4-FFF2-40B4-BE49-F238E27FC236}">
                <a16:creationId xmlns:a16="http://schemas.microsoft.com/office/drawing/2014/main" xmlns="" id="{655CD9AB-6898-4175-9E4D-9E7AF84F4D45}"/>
              </a:ext>
            </a:extLst>
          </p:cNvPr>
          <p:cNvSpPr>
            <a:spLocks noChangeArrowheads="1"/>
          </p:cNvSpPr>
          <p:nvPr/>
        </p:nvSpPr>
        <p:spPr bwMode="auto">
          <a:xfrm>
            <a:off x="0" y="1683603"/>
            <a:ext cx="9067800" cy="8309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en-US" sz="2400" dirty="0">
                <a:latin typeface="Calibri" panose="020F0502020204030204" pitchFamily="34" charset="0"/>
                <a:cs typeface="Calibri" panose="020F0502020204030204" pitchFamily="34" charset="0"/>
              </a:rPr>
              <a:t>The 4s and 3d orbitals are close in energy in the one electron atom.  Difficult to predict stability for multielectron atom. </a:t>
            </a:r>
          </a:p>
        </p:txBody>
      </p:sp>
      <p:sp>
        <p:nvSpPr>
          <p:cNvPr id="3" name="Title 2">
            <a:extLst>
              <a:ext uri="{FF2B5EF4-FFF2-40B4-BE49-F238E27FC236}">
                <a16:creationId xmlns:a16="http://schemas.microsoft.com/office/drawing/2014/main" xmlns="" id="{917C8EC3-C4F3-4490-B04F-A1F25CAE0935}"/>
              </a:ext>
            </a:extLst>
          </p:cNvPr>
          <p:cNvSpPr>
            <a:spLocks noGrp="1"/>
          </p:cNvSpPr>
          <p:nvPr>
            <p:ph type="title"/>
          </p:nvPr>
        </p:nvSpPr>
        <p:spPr>
          <a:xfrm>
            <a:off x="76200" y="152400"/>
            <a:ext cx="9067800" cy="1143000"/>
          </a:xfrm>
        </p:spPr>
        <p:txBody>
          <a:bodyPr>
            <a:normAutofit fontScale="90000"/>
          </a:bodyPr>
          <a:lstStyle/>
          <a:p>
            <a:r>
              <a:rPr lang="en-GB" sz="3600" dirty="0"/>
              <a:t>The third full row of the periodic table: </a:t>
            </a:r>
            <a:r>
              <a:rPr lang="en-GB" sz="3600" baseline="30000" dirty="0"/>
              <a:t>19</a:t>
            </a:r>
            <a:r>
              <a:rPr lang="en-GB" sz="3600" dirty="0"/>
              <a:t>K-</a:t>
            </a:r>
            <a:r>
              <a:rPr lang="en-GB" sz="3600" baseline="30000" dirty="0"/>
              <a:t>36</a:t>
            </a:r>
            <a:r>
              <a:rPr lang="en-GB" sz="3600" dirty="0"/>
              <a:t>Kr</a:t>
            </a:r>
            <a:r>
              <a:rPr lang="en-GB" dirty="0"/>
              <a:t/>
            </a:r>
            <a:br>
              <a:rPr lang="en-GB" dirty="0"/>
            </a:br>
            <a:endParaRPr lang="en-GB" dirty="0"/>
          </a:p>
        </p:txBody>
      </p:sp>
      <p:sp>
        <p:nvSpPr>
          <p:cNvPr id="2" name="Slide Number Placeholder 1">
            <a:extLst>
              <a:ext uri="{FF2B5EF4-FFF2-40B4-BE49-F238E27FC236}">
                <a16:creationId xmlns:a16="http://schemas.microsoft.com/office/drawing/2014/main" xmlns="" id="{B6B2D729-E7A3-4966-BA62-1323C684B666}"/>
              </a:ext>
            </a:extLst>
          </p:cNvPr>
          <p:cNvSpPr>
            <a:spLocks noGrp="1"/>
          </p:cNvSpPr>
          <p:nvPr>
            <p:ph type="sldNum" sz="quarter" idx="12"/>
          </p:nvPr>
        </p:nvSpPr>
        <p:spPr/>
        <p:txBody>
          <a:bodyPr/>
          <a:lstStyle/>
          <a:p>
            <a:pPr>
              <a:defRPr/>
            </a:pPr>
            <a:fld id="{0DA9DE5B-DBD5-4EC9-B488-0D55983EBB79}" type="slidenum">
              <a:rPr lang="en-US" altLang="en-US"/>
              <a:pPr>
                <a:defRPr/>
              </a:pPr>
              <a:t>14</a:t>
            </a:fld>
            <a:endParaRPr lang="en-US"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12">
            <a:extLst>
              <a:ext uri="{FF2B5EF4-FFF2-40B4-BE49-F238E27FC236}">
                <a16:creationId xmlns:a16="http://schemas.microsoft.com/office/drawing/2014/main" xmlns="" id="{BD51478F-ABE0-483B-9964-A0D0C0A9C507}"/>
              </a:ext>
            </a:extLst>
          </p:cNvPr>
          <p:cNvSpPr>
            <a:spLocks noChangeArrowheads="1"/>
          </p:cNvSpPr>
          <p:nvPr/>
        </p:nvSpPr>
        <p:spPr bwMode="auto">
          <a:xfrm>
            <a:off x="76200" y="1463675"/>
            <a:ext cx="7907337"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aseline="30000" dirty="0"/>
              <a:t>21</a:t>
            </a:r>
            <a:r>
              <a:rPr lang="en-US" altLang="en-US" dirty="0"/>
              <a:t>Sc, </a:t>
            </a:r>
            <a:r>
              <a:rPr lang="en-US" altLang="en-US" baseline="30000" dirty="0"/>
              <a:t>22</a:t>
            </a:r>
            <a:r>
              <a:rPr lang="en-US" altLang="en-US" dirty="0"/>
              <a:t>Ti, </a:t>
            </a:r>
            <a:r>
              <a:rPr lang="en-US" altLang="en-US" baseline="30000" dirty="0"/>
              <a:t>23</a:t>
            </a:r>
            <a:r>
              <a:rPr lang="en-US" altLang="en-US" dirty="0"/>
              <a:t>V, </a:t>
            </a:r>
            <a:r>
              <a:rPr lang="en-US" altLang="en-US" baseline="30000" dirty="0"/>
              <a:t>24</a:t>
            </a:r>
            <a:r>
              <a:rPr lang="en-US" altLang="en-US" dirty="0"/>
              <a:t>Cr, </a:t>
            </a:r>
            <a:r>
              <a:rPr lang="en-US" altLang="en-US" baseline="30000" dirty="0"/>
              <a:t>25</a:t>
            </a:r>
            <a:r>
              <a:rPr lang="en-US" altLang="en-US" dirty="0"/>
              <a:t>Mn, </a:t>
            </a:r>
            <a:r>
              <a:rPr lang="en-US" altLang="en-US" baseline="30000" dirty="0"/>
              <a:t>26</a:t>
            </a:r>
            <a:r>
              <a:rPr lang="en-US" altLang="en-US" dirty="0"/>
              <a:t>Fe, </a:t>
            </a:r>
            <a:r>
              <a:rPr lang="en-US" altLang="en-US" baseline="30000" dirty="0"/>
              <a:t>27</a:t>
            </a:r>
            <a:r>
              <a:rPr lang="en-US" altLang="en-US" dirty="0"/>
              <a:t>Co, </a:t>
            </a:r>
            <a:r>
              <a:rPr lang="en-US" altLang="en-US" baseline="30000" dirty="0"/>
              <a:t>28</a:t>
            </a:r>
            <a:r>
              <a:rPr lang="en-US" altLang="en-US" dirty="0"/>
              <a:t>Ni, </a:t>
            </a:r>
            <a:r>
              <a:rPr lang="en-US" altLang="en-US" baseline="30000" dirty="0"/>
              <a:t>29</a:t>
            </a:r>
            <a:r>
              <a:rPr lang="en-US" altLang="en-US" dirty="0"/>
              <a:t>Cu, </a:t>
            </a:r>
            <a:r>
              <a:rPr lang="en-US" altLang="en-US" baseline="30000" dirty="0"/>
              <a:t>30</a:t>
            </a:r>
            <a:r>
              <a:rPr lang="en-US" altLang="en-US" dirty="0"/>
              <a:t>Zn</a:t>
            </a:r>
          </a:p>
        </p:txBody>
      </p:sp>
      <p:sp>
        <p:nvSpPr>
          <p:cNvPr id="102404" name="Rectangle 13">
            <a:extLst>
              <a:ext uri="{FF2B5EF4-FFF2-40B4-BE49-F238E27FC236}">
                <a16:creationId xmlns:a16="http://schemas.microsoft.com/office/drawing/2014/main" xmlns="" id="{3395AEBA-60EA-4FFF-A4BE-5C4F01AE24E7}"/>
              </a:ext>
            </a:extLst>
          </p:cNvPr>
          <p:cNvSpPr>
            <a:spLocks noChangeArrowheads="1"/>
          </p:cNvSpPr>
          <p:nvPr/>
        </p:nvSpPr>
        <p:spPr bwMode="auto">
          <a:xfrm>
            <a:off x="76200" y="2028825"/>
            <a:ext cx="8001000" cy="6463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baseline="30000" dirty="0"/>
              <a:t>19</a:t>
            </a:r>
            <a:r>
              <a:rPr lang="en-US" altLang="en-US" dirty="0"/>
              <a:t>K 	= 	[</a:t>
            </a:r>
            <a:r>
              <a:rPr lang="en-US" altLang="en-US" dirty="0" err="1"/>
              <a:t>Ar</a:t>
            </a:r>
            <a:r>
              <a:rPr lang="en-US" altLang="en-US" dirty="0"/>
              <a:t>]4s</a:t>
            </a:r>
            <a:r>
              <a:rPr lang="en-US" altLang="en-US" baseline="30000" dirty="0"/>
              <a:t>1</a:t>
            </a:r>
            <a:r>
              <a:rPr lang="en-US" altLang="en-US" dirty="0"/>
              <a:t>3d</a:t>
            </a:r>
            <a:r>
              <a:rPr lang="en-US" altLang="en-US" baseline="30000" dirty="0"/>
              <a:t>0</a:t>
            </a:r>
            <a:endParaRPr lang="en-US" altLang="en-US" dirty="0"/>
          </a:p>
          <a:p>
            <a:pPr eaLnBrk="1" hangingPunct="1"/>
            <a:r>
              <a:rPr lang="en-US" altLang="en-US" baseline="30000" dirty="0"/>
              <a:t>20</a:t>
            </a:r>
            <a:r>
              <a:rPr lang="en-US" altLang="en-US" dirty="0"/>
              <a:t>Ca 	= 	[</a:t>
            </a:r>
            <a:r>
              <a:rPr lang="en-US" altLang="en-US" dirty="0" err="1"/>
              <a:t>Ar</a:t>
            </a:r>
            <a:r>
              <a:rPr lang="en-US" altLang="en-US" dirty="0"/>
              <a:t>]4s</a:t>
            </a:r>
            <a:r>
              <a:rPr lang="en-US" altLang="en-US" baseline="30000" dirty="0"/>
              <a:t>2</a:t>
            </a:r>
            <a:r>
              <a:rPr lang="en-US" altLang="en-US" dirty="0"/>
              <a:t>3d</a:t>
            </a:r>
            <a:r>
              <a:rPr lang="en-US" altLang="en-US" baseline="30000" dirty="0"/>
              <a:t>0</a:t>
            </a:r>
            <a:endParaRPr lang="en-US" altLang="en-US" dirty="0"/>
          </a:p>
        </p:txBody>
      </p:sp>
      <p:sp>
        <p:nvSpPr>
          <p:cNvPr id="102405" name="Rectangle 16">
            <a:extLst>
              <a:ext uri="{FF2B5EF4-FFF2-40B4-BE49-F238E27FC236}">
                <a16:creationId xmlns:a16="http://schemas.microsoft.com/office/drawing/2014/main" xmlns="" id="{078F9767-B119-4C11-B89E-33561F62C2FB}"/>
              </a:ext>
            </a:extLst>
          </p:cNvPr>
          <p:cNvSpPr>
            <a:spLocks noChangeArrowheads="1"/>
          </p:cNvSpPr>
          <p:nvPr/>
        </p:nvSpPr>
        <p:spPr bwMode="auto">
          <a:xfrm>
            <a:off x="-85725" y="4414838"/>
            <a:ext cx="7934325" cy="461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dirty="0">
                <a:solidFill>
                  <a:srgbClr val="6600FF"/>
                </a:solidFill>
                <a:latin typeface="Comic Sans MS" panose="030F0702030302020204" pitchFamily="66" charset="0"/>
              </a:rPr>
              <a:t>What would you expect for </a:t>
            </a:r>
            <a:r>
              <a:rPr lang="en-US" altLang="en-US" sz="2400" baseline="30000" dirty="0">
                <a:solidFill>
                  <a:srgbClr val="6600FF"/>
                </a:solidFill>
                <a:latin typeface="Comic Sans MS" panose="030F0702030302020204" pitchFamily="66" charset="0"/>
              </a:rPr>
              <a:t>21</a:t>
            </a:r>
            <a:r>
              <a:rPr lang="en-US" altLang="en-US" sz="2400" dirty="0">
                <a:solidFill>
                  <a:srgbClr val="6600FF"/>
                </a:solidFill>
                <a:latin typeface="Comic Sans MS" panose="030F0702030302020204" pitchFamily="66" charset="0"/>
              </a:rPr>
              <a:t>Sc?</a:t>
            </a:r>
          </a:p>
        </p:txBody>
      </p:sp>
      <p:sp>
        <p:nvSpPr>
          <p:cNvPr id="98321" name="Rectangle 17">
            <a:extLst>
              <a:ext uri="{FF2B5EF4-FFF2-40B4-BE49-F238E27FC236}">
                <a16:creationId xmlns:a16="http://schemas.microsoft.com/office/drawing/2014/main" xmlns="" id="{370C5564-F03B-4172-ADBA-85CB8243627D}"/>
              </a:ext>
            </a:extLst>
          </p:cNvPr>
          <p:cNvSpPr>
            <a:spLocks noChangeArrowheads="1"/>
          </p:cNvSpPr>
          <p:nvPr/>
        </p:nvSpPr>
        <p:spPr bwMode="auto">
          <a:xfrm>
            <a:off x="152400" y="5105400"/>
            <a:ext cx="3692525" cy="461962"/>
          </a:xfrm>
          <a:prstGeom prst="rect">
            <a:avLst/>
          </a:prstGeom>
          <a:solidFill>
            <a:schemeClr val="accent3"/>
          </a:solidFill>
          <a:ln>
            <a:noFill/>
          </a:ln>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baseline="30000" dirty="0"/>
              <a:t>21</a:t>
            </a:r>
            <a:r>
              <a:rPr lang="en-US" altLang="en-US" sz="2400" dirty="0"/>
              <a:t>Sc = [</a:t>
            </a:r>
            <a:r>
              <a:rPr lang="en-US" altLang="en-US" sz="2400" dirty="0" err="1"/>
              <a:t>Ar</a:t>
            </a:r>
            <a:r>
              <a:rPr lang="en-US" altLang="en-US" sz="2400" dirty="0"/>
              <a:t>]4s</a:t>
            </a:r>
            <a:r>
              <a:rPr lang="en-US" altLang="en-US" sz="2400" baseline="30000" dirty="0"/>
              <a:t>2</a:t>
            </a:r>
            <a:r>
              <a:rPr lang="en-US" altLang="en-US" sz="2400" dirty="0"/>
              <a:t>3d</a:t>
            </a:r>
            <a:r>
              <a:rPr lang="en-US" altLang="en-US" sz="2400" baseline="30000" dirty="0"/>
              <a:t>1</a:t>
            </a:r>
            <a:r>
              <a:rPr lang="en-US" altLang="en-US" sz="2400" dirty="0"/>
              <a:t>. </a:t>
            </a:r>
            <a:endParaRPr lang="en-US" altLang="en-US" sz="2400" baseline="30000" dirty="0"/>
          </a:p>
        </p:txBody>
      </p:sp>
      <p:sp>
        <p:nvSpPr>
          <p:cNvPr id="98322" name="Rectangle 18">
            <a:extLst>
              <a:ext uri="{FF2B5EF4-FFF2-40B4-BE49-F238E27FC236}">
                <a16:creationId xmlns:a16="http://schemas.microsoft.com/office/drawing/2014/main" xmlns="" id="{102D1E2A-383F-4FD4-AF5B-669DA04125E1}"/>
              </a:ext>
            </a:extLst>
          </p:cNvPr>
          <p:cNvSpPr>
            <a:spLocks noChangeArrowheads="1"/>
          </p:cNvSpPr>
          <p:nvPr/>
        </p:nvSpPr>
        <p:spPr bwMode="auto">
          <a:xfrm>
            <a:off x="0" y="5838825"/>
            <a:ext cx="9144000" cy="830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a:solidFill>
                  <a:srgbClr val="FF0000"/>
                </a:solidFill>
                <a:latin typeface="Comic Sans MS" panose="030F0702030302020204" pitchFamily="66" charset="0"/>
              </a:rPr>
              <a:t>The 3d electron is </a:t>
            </a:r>
            <a:r>
              <a:rPr lang="en-US" altLang="en-US" sz="2400" i="1">
                <a:solidFill>
                  <a:srgbClr val="FF0000"/>
                </a:solidFill>
                <a:latin typeface="Comic Sans MS" panose="030F0702030302020204" pitchFamily="66" charset="0"/>
              </a:rPr>
              <a:t>lower in energy than the 4s electron in </a:t>
            </a:r>
            <a:r>
              <a:rPr lang="en-US" altLang="en-US" sz="2400" i="1" baseline="30000">
                <a:solidFill>
                  <a:srgbClr val="FF0000"/>
                </a:solidFill>
                <a:latin typeface="Comic Sans MS" panose="030F0702030302020204" pitchFamily="66" charset="0"/>
              </a:rPr>
              <a:t>21</a:t>
            </a:r>
            <a:r>
              <a:rPr lang="en-US" altLang="en-US" sz="2400" i="1">
                <a:solidFill>
                  <a:srgbClr val="FF0000"/>
                </a:solidFill>
                <a:latin typeface="Comic Sans MS" panose="030F0702030302020204" pitchFamily="66" charset="0"/>
              </a:rPr>
              <a:t>Sc from experiment: </a:t>
            </a:r>
            <a:r>
              <a:rPr lang="en-US" altLang="en-US" sz="2400" baseline="30000">
                <a:solidFill>
                  <a:srgbClr val="FF0000"/>
                </a:solidFill>
                <a:latin typeface="Comic Sans MS" panose="030F0702030302020204" pitchFamily="66" charset="0"/>
              </a:rPr>
              <a:t>21</a:t>
            </a:r>
            <a:r>
              <a:rPr lang="en-US" altLang="en-US" sz="2400">
                <a:solidFill>
                  <a:srgbClr val="FF0000"/>
                </a:solidFill>
                <a:latin typeface="Comic Sans MS" panose="030F0702030302020204" pitchFamily="66" charset="0"/>
              </a:rPr>
              <a:t>Sc = [Ar] 3d</a:t>
            </a:r>
            <a:r>
              <a:rPr lang="en-US" altLang="en-US" sz="2400" baseline="30000">
                <a:solidFill>
                  <a:srgbClr val="FF0000"/>
                </a:solidFill>
                <a:latin typeface="Comic Sans MS" panose="030F0702030302020204" pitchFamily="66" charset="0"/>
              </a:rPr>
              <a:t>1</a:t>
            </a:r>
            <a:r>
              <a:rPr lang="en-US" altLang="en-US" sz="2400">
                <a:solidFill>
                  <a:srgbClr val="FF0000"/>
                </a:solidFill>
                <a:latin typeface="Comic Sans MS" panose="030F0702030302020204" pitchFamily="66" charset="0"/>
              </a:rPr>
              <a:t>4s</a:t>
            </a:r>
            <a:r>
              <a:rPr lang="en-US" altLang="en-US" sz="2400" baseline="30000">
                <a:solidFill>
                  <a:srgbClr val="FF0000"/>
                </a:solidFill>
                <a:latin typeface="Comic Sans MS" panose="030F0702030302020204" pitchFamily="66" charset="0"/>
              </a:rPr>
              <a:t>2</a:t>
            </a:r>
          </a:p>
        </p:txBody>
      </p:sp>
      <p:sp>
        <p:nvSpPr>
          <p:cNvPr id="2" name="TextBox 1">
            <a:extLst>
              <a:ext uri="{FF2B5EF4-FFF2-40B4-BE49-F238E27FC236}">
                <a16:creationId xmlns:a16="http://schemas.microsoft.com/office/drawing/2014/main" xmlns="" id="{5FA6D824-8AA9-42D9-96BA-74B628FA63D1}"/>
              </a:ext>
            </a:extLst>
          </p:cNvPr>
          <p:cNvSpPr txBox="1">
            <a:spLocks noChangeArrowheads="1"/>
          </p:cNvSpPr>
          <p:nvPr/>
        </p:nvSpPr>
        <p:spPr bwMode="auto">
          <a:xfrm>
            <a:off x="4343400" y="5105400"/>
            <a:ext cx="4219575" cy="461963"/>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2400">
                <a:latin typeface="Comic Sans MS" panose="030F0702030302020204" pitchFamily="66" charset="0"/>
              </a:rPr>
              <a:t>Not quite</a:t>
            </a:r>
            <a:r>
              <a:rPr lang="en-US" altLang="en-US" sz="2400" baseline="30000">
                <a:latin typeface="Comic Sans MS" panose="030F0702030302020204" pitchFamily="66" charset="0"/>
              </a:rPr>
              <a:t> </a:t>
            </a:r>
            <a:r>
              <a:rPr lang="en-US" altLang="en-US" sz="2400">
                <a:latin typeface="Comic Sans MS" panose="030F0702030302020204" pitchFamily="66" charset="0"/>
              </a:rPr>
              <a:t>correct….</a:t>
            </a:r>
            <a:endParaRPr lang="en-GB" altLang="en-US" sz="2400">
              <a:latin typeface="Comic Sans MS" panose="030F0702030302020204" pitchFamily="66" charset="0"/>
            </a:endParaRPr>
          </a:p>
        </p:txBody>
      </p:sp>
      <p:sp>
        <p:nvSpPr>
          <p:cNvPr id="4" name="Title 3">
            <a:extLst>
              <a:ext uri="{FF2B5EF4-FFF2-40B4-BE49-F238E27FC236}">
                <a16:creationId xmlns:a16="http://schemas.microsoft.com/office/drawing/2014/main" xmlns="" id="{68A51E05-306F-4855-ADB9-41F3005E0729}"/>
              </a:ext>
            </a:extLst>
          </p:cNvPr>
          <p:cNvSpPr>
            <a:spLocks noGrp="1"/>
          </p:cNvSpPr>
          <p:nvPr>
            <p:ph type="title"/>
          </p:nvPr>
        </p:nvSpPr>
        <p:spPr>
          <a:xfrm>
            <a:off x="76200" y="304800"/>
            <a:ext cx="9144000" cy="1143000"/>
          </a:xfrm>
        </p:spPr>
        <p:txBody>
          <a:bodyPr>
            <a:normAutofit fontScale="90000"/>
          </a:bodyPr>
          <a:lstStyle/>
          <a:p>
            <a:r>
              <a:rPr lang="en-GB" sz="3600" dirty="0"/>
              <a:t>Electron configuration of the transition elements:</a:t>
            </a:r>
            <a:br>
              <a:rPr lang="en-GB" sz="3600" dirty="0"/>
            </a:br>
            <a:r>
              <a:rPr lang="en-GB" sz="3600" baseline="30000" dirty="0"/>
              <a:t>21</a:t>
            </a:r>
            <a:r>
              <a:rPr lang="en-GB" sz="3600" dirty="0"/>
              <a:t>Sc through </a:t>
            </a:r>
            <a:r>
              <a:rPr lang="en-GB" sz="3600" baseline="30000" dirty="0"/>
              <a:t>30</a:t>
            </a:r>
            <a:r>
              <a:rPr lang="en-GB" sz="3600" dirty="0"/>
              <a:t>Zn</a:t>
            </a:r>
            <a:r>
              <a:rPr lang="en-GB" dirty="0"/>
              <a:t/>
            </a:r>
            <a:br>
              <a:rPr lang="en-GB" dirty="0"/>
            </a:br>
            <a:endParaRPr lang="en-GB" dirty="0"/>
          </a:p>
        </p:txBody>
      </p:sp>
      <p:sp>
        <p:nvSpPr>
          <p:cNvPr id="3" name="Slide Number Placeholder 2">
            <a:extLst>
              <a:ext uri="{FF2B5EF4-FFF2-40B4-BE49-F238E27FC236}">
                <a16:creationId xmlns:a16="http://schemas.microsoft.com/office/drawing/2014/main" xmlns="" id="{A233C1D6-E138-4A9D-B7AD-5BC64A076F92}"/>
              </a:ext>
            </a:extLst>
          </p:cNvPr>
          <p:cNvSpPr>
            <a:spLocks noGrp="1"/>
          </p:cNvSpPr>
          <p:nvPr>
            <p:ph type="sldNum" sz="quarter" idx="12"/>
          </p:nvPr>
        </p:nvSpPr>
        <p:spPr/>
        <p:txBody>
          <a:bodyPr/>
          <a:lstStyle/>
          <a:p>
            <a:pPr>
              <a:defRPr/>
            </a:pPr>
            <a:fld id="{F83A2FFA-01E8-441D-A976-5D26BCD35142}" type="slidenum">
              <a:rPr lang="en-US" altLang="en-US"/>
              <a:pPr>
                <a:defRPr/>
              </a:pPr>
              <a:t>15</a:t>
            </a:fld>
            <a:endParaRPr lang="en-US" altLang="en-US"/>
          </a:p>
        </p:txBody>
      </p:sp>
      <p:sp>
        <p:nvSpPr>
          <p:cNvPr id="14" name="TextBox 13">
            <a:extLst>
              <a:ext uri="{FF2B5EF4-FFF2-40B4-BE49-F238E27FC236}">
                <a16:creationId xmlns:a16="http://schemas.microsoft.com/office/drawing/2014/main" xmlns="" id="{FDB8C68D-D477-4A48-BADC-D5CAD57B17CE}"/>
              </a:ext>
            </a:extLst>
          </p:cNvPr>
          <p:cNvSpPr txBox="1"/>
          <p:nvPr/>
        </p:nvSpPr>
        <p:spPr>
          <a:xfrm>
            <a:off x="4038600" y="2436674"/>
            <a:ext cx="5273040" cy="1754326"/>
          </a:xfrm>
          <a:prstGeom prst="rect">
            <a:avLst/>
          </a:prstGeom>
          <a:noFill/>
        </p:spPr>
        <p:txBody>
          <a:bodyPr wrap="square">
            <a:spAutoFit/>
          </a:bodyPr>
          <a:lstStyle/>
          <a:p>
            <a:pPr eaLnBrk="1" hangingPunct="1"/>
            <a:r>
              <a:rPr lang="en-US" altLang="en-US" sz="1800" b="0" dirty="0">
                <a:solidFill>
                  <a:srgbClr val="6600FF"/>
                </a:solidFill>
                <a:latin typeface="Comic Sans MS" panose="030F0702030302020204" pitchFamily="66" charset="0"/>
              </a:rPr>
              <a:t>3s &lt;  3p  &lt; 3d ~ 4s (may switch with Z)</a:t>
            </a:r>
          </a:p>
          <a:p>
            <a:pPr eaLnBrk="1" hangingPunct="1"/>
            <a:endParaRPr lang="en-US" altLang="en-US" sz="1800" b="0" dirty="0">
              <a:solidFill>
                <a:srgbClr val="6600FF"/>
              </a:solidFill>
              <a:latin typeface="Comic Sans MS" panose="030F0702030302020204" pitchFamily="66" charset="0"/>
            </a:endParaRPr>
          </a:p>
          <a:p>
            <a:pPr eaLnBrk="1" hangingPunct="1"/>
            <a:r>
              <a:rPr lang="en-US" altLang="en-US" sz="1800" dirty="0">
                <a:solidFill>
                  <a:srgbClr val="6600FF"/>
                </a:solidFill>
                <a:latin typeface="Comic Sans MS" panose="030F0702030302020204" pitchFamily="66" charset="0"/>
              </a:rPr>
              <a:t>NB: </a:t>
            </a:r>
            <a:r>
              <a:rPr lang="en-US" altLang="en-US" sz="1800" b="0" dirty="0">
                <a:solidFill>
                  <a:srgbClr val="6600FF"/>
                </a:solidFill>
                <a:latin typeface="Comic Sans MS" panose="030F0702030302020204" pitchFamily="66" charset="0"/>
              </a:rPr>
              <a:t>Energy levels are getting closer together for n = 3 as expected from the Bohr atom.</a:t>
            </a:r>
          </a:p>
          <a:p>
            <a:pPr eaLnBrk="1" hangingPunct="1"/>
            <a:r>
              <a:rPr lang="en-US" altLang="en-US" sz="1800" b="0" dirty="0">
                <a:solidFill>
                  <a:srgbClr val="6600FF"/>
                </a:solidFill>
                <a:latin typeface="Comic Sans MS" panose="030F0702030302020204" pitchFamily="66" charset="0"/>
              </a:rPr>
              <a:t>This means that factors ignored may have to be considered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8321"/>
                                        </p:tgtEl>
                                        <p:attrNameLst>
                                          <p:attrName>style.visibility</p:attrName>
                                        </p:attrNameLst>
                                      </p:cBhvr>
                                      <p:to>
                                        <p:strVal val="visible"/>
                                      </p:to>
                                    </p:set>
                                    <p:anim calcmode="lin" valueType="num">
                                      <p:cBhvr additive="base">
                                        <p:cTn id="7" dur="500" fill="hold"/>
                                        <p:tgtEl>
                                          <p:spTgt spid="98321"/>
                                        </p:tgtEl>
                                        <p:attrNameLst>
                                          <p:attrName>ppt_x</p:attrName>
                                        </p:attrNameLst>
                                      </p:cBhvr>
                                      <p:tavLst>
                                        <p:tav tm="0">
                                          <p:val>
                                            <p:strVal val="#ppt_x"/>
                                          </p:val>
                                        </p:tav>
                                        <p:tav tm="100000">
                                          <p:val>
                                            <p:strVal val="#ppt_x"/>
                                          </p:val>
                                        </p:tav>
                                      </p:tavLst>
                                    </p:anim>
                                    <p:anim calcmode="lin" valueType="num">
                                      <p:cBhvr additive="base">
                                        <p:cTn id="8" dur="500" fill="hold"/>
                                        <p:tgtEl>
                                          <p:spTgt spid="9832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8322"/>
                                        </p:tgtEl>
                                        <p:attrNameLst>
                                          <p:attrName>style.visibility</p:attrName>
                                        </p:attrNameLst>
                                      </p:cBhvr>
                                      <p:to>
                                        <p:strVal val="visible"/>
                                      </p:to>
                                    </p:set>
                                    <p:animEffect transition="in" filter="circle(in)">
                                      <p:cBhvr>
                                        <p:cTn id="17" dur="2000"/>
                                        <p:tgtEl>
                                          <p:spTgt spid="98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1" grpId="0" animBg="1"/>
      <p:bldP spid="98322"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9">
            <a:extLst>
              <a:ext uri="{FF2B5EF4-FFF2-40B4-BE49-F238E27FC236}">
                <a16:creationId xmlns:a16="http://schemas.microsoft.com/office/drawing/2014/main" xmlns="" id="{CD054B7E-4735-489A-A8B7-F89ECC9B4436}"/>
              </a:ext>
            </a:extLst>
          </p:cNvPr>
          <p:cNvSpPr>
            <a:spLocks noChangeArrowheads="1"/>
          </p:cNvSpPr>
          <p:nvPr/>
        </p:nvSpPr>
        <p:spPr bwMode="auto">
          <a:xfrm>
            <a:off x="0" y="47625"/>
            <a:ext cx="8686800" cy="531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Chemical trends</a:t>
            </a:r>
            <a:r>
              <a:rPr kumimoji="0" lang="en-US" altLang="en-US" sz="4400" b="1"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6388" name="Text Box 16">
            <a:extLst>
              <a:ext uri="{FF2B5EF4-FFF2-40B4-BE49-F238E27FC236}">
                <a16:creationId xmlns:a16="http://schemas.microsoft.com/office/drawing/2014/main" xmlns="" id="{860D12B5-EC40-4461-B605-525131E86105}"/>
              </a:ext>
            </a:extLst>
          </p:cNvPr>
          <p:cNvSpPr txBox="1">
            <a:spLocks noChangeArrowheads="1"/>
          </p:cNvSpPr>
          <p:nvPr/>
        </p:nvSpPr>
        <p:spPr bwMode="auto">
          <a:xfrm>
            <a:off x="84138" y="1498600"/>
            <a:ext cx="9059862" cy="116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CC3300"/>
                </a:solidFill>
                <a:effectLst/>
                <a:uLnTx/>
                <a:uFillTx/>
                <a:latin typeface="Comic Sans MS" panose="030F0702030302020204" pitchFamily="66" charset="0"/>
                <a:ea typeface="+mn-ea"/>
                <a:cs typeface="+mn-cs"/>
              </a:rPr>
              <a:t>Periodicity is the recurrence of similar phenomena at regular interval.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CC3300"/>
                </a:solidFill>
                <a:effectLst/>
                <a:uLnTx/>
                <a:uFillTx/>
                <a:latin typeface="Comic Sans MS" panose="030F0702030302020204" pitchFamily="66" charset="0"/>
                <a:ea typeface="+mn-ea"/>
                <a:cs typeface="+mn-cs"/>
              </a:rPr>
              <a:t>Periodicity in chemical properties is the basis of the periodic table arrangement.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CC3300"/>
              </a:solidFill>
              <a:effectLst/>
              <a:uLnTx/>
              <a:uFillTx/>
              <a:latin typeface="Arial" panose="020B0604020202020204" pitchFamily="34" charset="0"/>
              <a:ea typeface="+mn-ea"/>
              <a:cs typeface="+mn-cs"/>
            </a:endParaRPr>
          </a:p>
        </p:txBody>
      </p:sp>
      <p:sp>
        <p:nvSpPr>
          <p:cNvPr id="16389" name="AutoShape 17">
            <a:extLst>
              <a:ext uri="{FF2B5EF4-FFF2-40B4-BE49-F238E27FC236}">
                <a16:creationId xmlns:a16="http://schemas.microsoft.com/office/drawing/2014/main" xmlns="" id="{CF6D8F4E-2180-4408-9908-0322559B1B5F}"/>
              </a:ext>
            </a:extLst>
          </p:cNvPr>
          <p:cNvSpPr>
            <a:spLocks/>
          </p:cNvSpPr>
          <p:nvPr/>
        </p:nvSpPr>
        <p:spPr bwMode="auto">
          <a:xfrm>
            <a:off x="2641600" y="2119313"/>
            <a:ext cx="171450" cy="4497387"/>
          </a:xfrm>
          <a:prstGeom prst="leftBrace">
            <a:avLst>
              <a:gd name="adj1" fmla="val 218596"/>
              <a:gd name="adj2" fmla="val 28981"/>
            </a:avLst>
          </a:prstGeom>
          <a:noFill/>
          <a:ln w="19050">
            <a:solidFill>
              <a:srgbClr val="339933"/>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16390" name="Text Box 18">
            <a:extLst>
              <a:ext uri="{FF2B5EF4-FFF2-40B4-BE49-F238E27FC236}">
                <a16:creationId xmlns:a16="http://schemas.microsoft.com/office/drawing/2014/main" xmlns="" id="{DE7EF97F-6C37-4AB1-8F4B-531E5B864B43}"/>
              </a:ext>
            </a:extLst>
          </p:cNvPr>
          <p:cNvSpPr txBox="1">
            <a:spLocks noChangeArrowheads="1"/>
          </p:cNvSpPr>
          <p:nvPr/>
        </p:nvSpPr>
        <p:spPr bwMode="auto">
          <a:xfrm>
            <a:off x="96838" y="2216150"/>
            <a:ext cx="2384425" cy="2292350"/>
          </a:xfrm>
          <a:prstGeom prst="rect">
            <a:avLst/>
          </a:prstGeom>
          <a:noFill/>
          <a:ln w="9525">
            <a:solidFill>
              <a:srgbClr val="0000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002060"/>
                </a:solidFill>
                <a:effectLst/>
                <a:uLnTx/>
                <a:uFillTx/>
                <a:latin typeface="Arial" panose="020B0604020202020204" pitchFamily="34" charset="0"/>
                <a:ea typeface="+mn-ea"/>
                <a:cs typeface="+mn-cs"/>
              </a:rPr>
              <a:t>Periodicity of electron configuration: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altLang="en-US" sz="14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Affects attraction of atom for its valence electrons</a:t>
            </a:r>
          </a:p>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altLang="en-US" sz="14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altLang="en-US" sz="14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Affects attraction of valence electrons for additional electrons</a:t>
            </a:r>
          </a:p>
        </p:txBody>
      </p:sp>
      <p:sp>
        <p:nvSpPr>
          <p:cNvPr id="16391" name="AutoShape 19">
            <a:extLst>
              <a:ext uri="{FF2B5EF4-FFF2-40B4-BE49-F238E27FC236}">
                <a16:creationId xmlns:a16="http://schemas.microsoft.com/office/drawing/2014/main" xmlns="" id="{4AFEF87D-1FD2-4C07-900E-ACEC2EA536CD}"/>
              </a:ext>
            </a:extLst>
          </p:cNvPr>
          <p:cNvSpPr>
            <a:spLocks noChangeArrowheads="1"/>
          </p:cNvSpPr>
          <p:nvPr/>
        </p:nvSpPr>
        <p:spPr bwMode="auto">
          <a:xfrm>
            <a:off x="1119188" y="4725988"/>
            <a:ext cx="184150" cy="633412"/>
          </a:xfrm>
          <a:prstGeom prst="downArrow">
            <a:avLst>
              <a:gd name="adj1" fmla="val 50000"/>
              <a:gd name="adj2" fmla="val 8599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9236" name="Text Box 20">
            <a:extLst>
              <a:ext uri="{FF2B5EF4-FFF2-40B4-BE49-F238E27FC236}">
                <a16:creationId xmlns:a16="http://schemas.microsoft.com/office/drawing/2014/main" xmlns="" id="{FACD5C06-FBF8-4A7B-82C5-9C1855CDB2EC}"/>
              </a:ext>
            </a:extLst>
          </p:cNvPr>
          <p:cNvSpPr txBox="1">
            <a:spLocks noChangeArrowheads="1"/>
          </p:cNvSpPr>
          <p:nvPr/>
        </p:nvSpPr>
        <p:spPr bwMode="auto">
          <a:xfrm>
            <a:off x="106363" y="5507038"/>
            <a:ext cx="2495550" cy="825500"/>
          </a:xfrm>
          <a:prstGeom prst="rect">
            <a:avLst/>
          </a:prstGeom>
          <a:solidFill>
            <a:schemeClr val="accent4"/>
          </a:solidFill>
          <a:ln>
            <a:noFill/>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rgbClr val="6600FF"/>
                </a:solidFill>
                <a:effectLst>
                  <a:outerShdw blurRad="38100" dist="38100" dir="2700000" algn="tl">
                    <a:srgbClr val="000000"/>
                  </a:outerShdw>
                </a:effectLst>
                <a:uLnTx/>
                <a:uFillTx/>
                <a:latin typeface="Calibri"/>
                <a:ea typeface="+mn-ea"/>
                <a:cs typeface="+mn-cs"/>
              </a:rPr>
              <a:t>Determines chemical and physical properties of the elements</a:t>
            </a:r>
          </a:p>
        </p:txBody>
      </p:sp>
      <p:pic>
        <p:nvPicPr>
          <p:cNvPr id="16393" name="Picture 21">
            <a:extLst>
              <a:ext uri="{FF2B5EF4-FFF2-40B4-BE49-F238E27FC236}">
                <a16:creationId xmlns:a16="http://schemas.microsoft.com/office/drawing/2014/main" xmlns="" id="{4B8335CE-E31D-482C-9B2E-5C1F09FEDE8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13063" y="2530475"/>
            <a:ext cx="6097587" cy="3398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4" name="Slide Number Placeholder 2">
            <a:extLst>
              <a:ext uri="{FF2B5EF4-FFF2-40B4-BE49-F238E27FC236}">
                <a16:creationId xmlns:a16="http://schemas.microsoft.com/office/drawing/2014/main" xmlns="" id="{49511822-FA93-46A4-841F-C28D7C5A588E}"/>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3C0B85A-06B7-4752-ADB3-3B0C031BFC31}"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xmlns="" id="{B07C0372-A94B-4F88-A947-FA02B3FC26B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213" y="823913"/>
            <a:ext cx="8535987" cy="435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5" name="TextBox 1">
            <a:extLst>
              <a:ext uri="{FF2B5EF4-FFF2-40B4-BE49-F238E27FC236}">
                <a16:creationId xmlns:a16="http://schemas.microsoft.com/office/drawing/2014/main" xmlns="" id="{186441F2-64AD-449A-87CC-712ACC4C3041}"/>
              </a:ext>
            </a:extLst>
          </p:cNvPr>
          <p:cNvSpPr txBox="1">
            <a:spLocks noChangeArrowheads="1"/>
          </p:cNvSpPr>
          <p:nvPr/>
        </p:nvSpPr>
        <p:spPr bwMode="auto">
          <a:xfrm>
            <a:off x="871538" y="0"/>
            <a:ext cx="7967662"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altLang="en-US" sz="2800" b="1" i="0" u="none" strike="noStrike" kern="1200" cap="none" spc="0" normalizeH="0" baseline="0" noProof="0">
                <a:ln>
                  <a:noFill/>
                </a:ln>
                <a:solidFill>
                  <a:srgbClr val="FF0000"/>
                </a:solidFill>
                <a:effectLst/>
                <a:uLnTx/>
                <a:uFillTx/>
                <a:latin typeface="Arial" panose="020B0604020202020204" pitchFamily="34" charset="0"/>
                <a:ea typeface="+mn-ea"/>
                <a:cs typeface="+mn-cs"/>
              </a:rPr>
              <a:t>Modern Periodic Table</a:t>
            </a:r>
          </a:p>
        </p:txBody>
      </p:sp>
      <p:sp>
        <p:nvSpPr>
          <p:cNvPr id="23557" name="Slide Number Placeholder 5">
            <a:extLst>
              <a:ext uri="{FF2B5EF4-FFF2-40B4-BE49-F238E27FC236}">
                <a16:creationId xmlns:a16="http://schemas.microsoft.com/office/drawing/2014/main" xmlns="" id="{1D439BDC-52F6-4841-9956-1056ED8AA50B}"/>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6E1D3B9-3192-4BEB-B1ED-052FCAC4CD16}"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a:extLst>
              <a:ext uri="{FF2B5EF4-FFF2-40B4-BE49-F238E27FC236}">
                <a16:creationId xmlns:a16="http://schemas.microsoft.com/office/drawing/2014/main" xmlns="" id="{284431C5-3393-482D-B8D8-EC58517C44DC}"/>
              </a:ext>
            </a:extLst>
          </p:cNvPr>
          <p:cNvSpPr txBox="1">
            <a:spLocks noChangeArrowheads="1"/>
          </p:cNvSpPr>
          <p:nvPr/>
        </p:nvSpPr>
        <p:spPr bwMode="auto">
          <a:xfrm>
            <a:off x="333375" y="301625"/>
            <a:ext cx="786447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The periodic table and atomic properties</a:t>
            </a:r>
          </a:p>
        </p:txBody>
      </p:sp>
      <p:sp>
        <p:nvSpPr>
          <p:cNvPr id="61444" name="Rectangle 4">
            <a:extLst>
              <a:ext uri="{FF2B5EF4-FFF2-40B4-BE49-F238E27FC236}">
                <a16:creationId xmlns:a16="http://schemas.microsoft.com/office/drawing/2014/main" xmlns="" id="{E56695D9-7912-46E8-B38B-D6129D64D42E}"/>
              </a:ext>
            </a:extLst>
          </p:cNvPr>
          <p:cNvSpPr>
            <a:spLocks noChangeArrowheads="1"/>
          </p:cNvSpPr>
          <p:nvPr/>
        </p:nvSpPr>
        <p:spPr bwMode="auto">
          <a:xfrm>
            <a:off x="0" y="1219200"/>
            <a:ext cx="9144000" cy="1323975"/>
          </a:xfrm>
          <a:prstGeom prst="rect">
            <a:avLst/>
          </a:prstGeom>
          <a:solidFill>
            <a:srgbClr val="92D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Electrons in the outermost shell of an atom are the most important in determining chemical properties.  Chemical reactions involve only the outer (valence) electrons.  The inner (core) electrons are not involved in chemical reactions.</a:t>
            </a:r>
          </a:p>
        </p:txBody>
      </p:sp>
      <p:sp>
        <p:nvSpPr>
          <p:cNvPr id="61446" name="Rectangle 6">
            <a:extLst>
              <a:ext uri="{FF2B5EF4-FFF2-40B4-BE49-F238E27FC236}">
                <a16:creationId xmlns:a16="http://schemas.microsoft.com/office/drawing/2014/main" xmlns="" id="{2080E92A-F38C-4EF8-A618-F2245D6CF84B}"/>
              </a:ext>
            </a:extLst>
          </p:cNvPr>
          <p:cNvSpPr>
            <a:spLocks noChangeArrowheads="1"/>
          </p:cNvSpPr>
          <p:nvPr/>
        </p:nvSpPr>
        <p:spPr bwMode="auto">
          <a:xfrm>
            <a:off x="0" y="3276600"/>
            <a:ext cx="9144000" cy="1015663"/>
          </a:xfrm>
          <a:prstGeom prst="rect">
            <a:avLst/>
          </a:prstGeom>
          <a:solidFill>
            <a:srgbClr val="FFFF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Elements in a given vertical column (families) of the periodic table have similar outer-shell electron configurations and similar properties.  They are isoelectronic with respect to the number of valence electrons.</a:t>
            </a:r>
            <a:endPar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61447" name="Rectangle 7">
            <a:extLst>
              <a:ext uri="{FF2B5EF4-FFF2-40B4-BE49-F238E27FC236}">
                <a16:creationId xmlns:a16="http://schemas.microsoft.com/office/drawing/2014/main" xmlns="" id="{BC7CDB38-57E6-4638-A872-02080DA415EA}"/>
              </a:ext>
            </a:extLst>
          </p:cNvPr>
          <p:cNvSpPr>
            <a:spLocks noChangeArrowheads="1"/>
          </p:cNvSpPr>
          <p:nvPr/>
        </p:nvSpPr>
        <p:spPr bwMode="auto">
          <a:xfrm>
            <a:off x="0" y="5026025"/>
            <a:ext cx="9144000" cy="1015663"/>
          </a:xfrm>
          <a:prstGeom prst="rect">
            <a:avLst/>
          </a:prstGeom>
          <a:solidFill>
            <a:schemeClr val="accent3"/>
          </a:solidFill>
          <a:ln>
            <a:no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Elements in a row show regular trends in their properties due to the continuing increase in the number of valence electrons until a shell is filled.</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en-US" sz="2000" dirty="0">
                <a:solidFill>
                  <a:srgbClr val="002060"/>
                </a:solidFill>
                <a:latin typeface="Arial" panose="020B0604020202020204" pitchFamily="34" charset="0"/>
                <a:cs typeface="Arial" panose="020B0604020202020204" pitchFamily="34" charset="0"/>
              </a:rPr>
              <a:t>Electronegativity, Atomic size/Ionic size, Ionization Energy, Electron affinity,</a:t>
            </a:r>
            <a:endPar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p:txBody>
      </p:sp>
      <p:sp>
        <p:nvSpPr>
          <p:cNvPr id="2" name="Slide Number Placeholder 1">
            <a:extLst>
              <a:ext uri="{FF2B5EF4-FFF2-40B4-BE49-F238E27FC236}">
                <a16:creationId xmlns:a16="http://schemas.microsoft.com/office/drawing/2014/main" xmlns="" id="{96911489-EAC6-4657-B5F6-1A8064AE113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F780D5C-B3C9-45C4-8BE2-D7B027F38A4F}" type="slidenum">
              <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 grpId="0" animBg="1"/>
      <p:bldP spid="61446" grpId="0" animBg="1"/>
      <p:bldP spid="614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xmlns="" id="{DDFC08BA-B38A-4D70-9DB2-7E9D0BCBE86E}"/>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D91C2CBE-5EF8-4A56-8558-A04F9774E5AD}" type="slidenum">
              <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sp>
        <p:nvSpPr>
          <p:cNvPr id="107523" name="Rectangle 2">
            <a:extLst>
              <a:ext uri="{FF2B5EF4-FFF2-40B4-BE49-F238E27FC236}">
                <a16:creationId xmlns:a16="http://schemas.microsoft.com/office/drawing/2014/main" xmlns="" id="{85DD0570-AC84-483C-B7AC-FEDC769D1B23}"/>
              </a:ext>
            </a:extLst>
          </p:cNvPr>
          <p:cNvSpPr>
            <a:spLocks noChangeArrowheads="1"/>
          </p:cNvSpPr>
          <p:nvPr/>
        </p:nvSpPr>
        <p:spPr bwMode="auto">
          <a:xfrm>
            <a:off x="379413" y="401638"/>
            <a:ext cx="8002587" cy="4619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en-US" sz="2400" b="1" i="0" u="none" strike="noStrike" kern="1200" cap="none" spc="0" normalizeH="0" baseline="0" noProof="0" dirty="0">
                <a:ln>
                  <a:noFill/>
                </a:ln>
                <a:solidFill>
                  <a:srgbClr val="FF0000"/>
                </a:solidFill>
                <a:effectLst/>
                <a:uLnTx/>
                <a:uFillTx/>
                <a:latin typeface="Comic Sans MS" panose="030F0702030302020204" pitchFamily="66" charset="0"/>
                <a:ea typeface="+mn-ea"/>
                <a:cs typeface="+mn-cs"/>
              </a:rPr>
              <a:t> Periodic Properties.  Electronegativity</a:t>
            </a:r>
            <a:r>
              <a:rPr kumimoji="0" lang="en-US" altLang="en-US" sz="24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a:t>
            </a:r>
          </a:p>
        </p:txBody>
      </p:sp>
      <p:sp>
        <p:nvSpPr>
          <p:cNvPr id="107524" name="Rectangle 3">
            <a:extLst>
              <a:ext uri="{FF2B5EF4-FFF2-40B4-BE49-F238E27FC236}">
                <a16:creationId xmlns:a16="http://schemas.microsoft.com/office/drawing/2014/main" xmlns="" id="{F2B1CC23-5B7E-403A-A67B-43B85281C9B5}"/>
              </a:ext>
            </a:extLst>
          </p:cNvPr>
          <p:cNvSpPr>
            <a:spLocks noChangeArrowheads="1"/>
          </p:cNvSpPr>
          <p:nvPr/>
        </p:nvSpPr>
        <p:spPr bwMode="auto">
          <a:xfrm>
            <a:off x="0" y="1527175"/>
            <a:ext cx="9144000" cy="415498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Two critical properties determining chemical reactivity are the energies involved in adding or removing an electron from an atom.</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Electronegativity is </a:t>
            </a:r>
            <a:r>
              <a:rPr kumimoji="0" lang="en-US" altLang="en-US" sz="2400" b="0" i="1"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a measure </a:t>
            </a:r>
            <a:r>
              <a:rPr kumimoji="0" lang="en-US" altLang="en-US" sz="2400" b="0" i="1"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of the power of an atom to attract electrons to itself.</a:t>
            </a:r>
            <a:endPar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Metals: Low tendency to attract electrons, high tendency to release electrons.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Non-metals:  High tendency to attract electrons, low tendency to release electrons.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2</a:t>
            </a:fld>
            <a:endParaRPr lang="en-US" dirty="0"/>
          </a:p>
        </p:txBody>
      </p:sp>
      <p:sp>
        <p:nvSpPr>
          <p:cNvPr id="7" name="Rectangle 6"/>
          <p:cNvSpPr/>
          <p:nvPr/>
        </p:nvSpPr>
        <p:spPr>
          <a:xfrm>
            <a:off x="335142" y="1700808"/>
            <a:ext cx="8784976" cy="4524315"/>
          </a:xfrm>
          <a:prstGeom prst="rect">
            <a:avLst/>
          </a:prstGeom>
        </p:spPr>
        <p:txBody>
          <a:bodyPr wrap="square">
            <a:spAutoFit/>
          </a:bodyPr>
          <a:lstStyle/>
          <a:p>
            <a:pPr marL="285750" indent="-285750">
              <a:buFont typeface="Wingdings" panose="05000000000000000000" pitchFamily="2" charset="2"/>
              <a:buChar char="v"/>
            </a:pPr>
            <a:r>
              <a:rPr lang="en-US" dirty="0"/>
              <a:t>Oxidation number </a:t>
            </a:r>
            <a:r>
              <a:rPr lang="en-US" dirty="0" smtClean="0"/>
              <a:t>is usually an integer which can be </a:t>
            </a:r>
            <a:r>
              <a:rPr lang="en-US" dirty="0"/>
              <a:t>plus or minus. </a:t>
            </a:r>
            <a:endParaRPr lang="en-US" dirty="0" smtClean="0"/>
          </a:p>
          <a:p>
            <a:endParaRPr lang="en-US" dirty="0"/>
          </a:p>
          <a:p>
            <a:pPr marL="285750" indent="-285750">
              <a:buFont typeface="Wingdings" panose="05000000000000000000" pitchFamily="2" charset="2"/>
              <a:buChar char="v"/>
            </a:pPr>
            <a:r>
              <a:rPr lang="en-US" dirty="0" smtClean="0"/>
              <a:t>If decimal </a:t>
            </a:r>
            <a:r>
              <a:rPr lang="en-US" dirty="0"/>
              <a:t>oxidation number </a:t>
            </a:r>
            <a:r>
              <a:rPr lang="en-US" dirty="0" smtClean="0"/>
              <a:t>is obtained ( such as for Fe </a:t>
            </a:r>
            <a:r>
              <a:rPr lang="en-US" dirty="0"/>
              <a:t>in </a:t>
            </a:r>
            <a:r>
              <a:rPr lang="en-US" dirty="0" smtClean="0"/>
              <a:t>Fe</a:t>
            </a:r>
            <a:r>
              <a:rPr lang="en-US" baseline="-25000" dirty="0" smtClean="0"/>
              <a:t>3</a:t>
            </a:r>
            <a:r>
              <a:rPr lang="en-US" dirty="0" smtClean="0"/>
              <a:t>O</a:t>
            </a:r>
            <a:r>
              <a:rPr lang="en-US" baseline="-25000" dirty="0" smtClean="0"/>
              <a:t>4</a:t>
            </a:r>
            <a:r>
              <a:rPr lang="en-US" dirty="0" smtClean="0"/>
              <a:t> or </a:t>
            </a:r>
            <a:r>
              <a:rPr lang="en-US" dirty="0"/>
              <a:t>C in C</a:t>
            </a:r>
            <a:r>
              <a:rPr lang="en-US" baseline="-25000" dirty="0"/>
              <a:t>3</a:t>
            </a:r>
            <a:r>
              <a:rPr lang="en-US" dirty="0"/>
              <a:t>H</a:t>
            </a:r>
            <a:r>
              <a:rPr lang="en-US" baseline="-25000" dirty="0"/>
              <a:t>8</a:t>
            </a:r>
            <a:r>
              <a:rPr lang="en-US" dirty="0" smtClean="0"/>
              <a:t>), then </a:t>
            </a:r>
            <a:r>
              <a:rPr lang="en-US" dirty="0"/>
              <a:t>the oxidation number </a:t>
            </a:r>
            <a:r>
              <a:rPr lang="en-US" dirty="0" smtClean="0"/>
              <a:t>is an </a:t>
            </a:r>
            <a:r>
              <a:rPr lang="en-US" dirty="0"/>
              <a:t>average oxidation number of the atom, and the atom have more than single oxidation </a:t>
            </a:r>
            <a:r>
              <a:rPr lang="en-US" dirty="0" smtClean="0"/>
              <a:t>numbers. </a:t>
            </a:r>
          </a:p>
          <a:p>
            <a:pPr marL="285750" indent="-285750">
              <a:buFont typeface="Wingdings" panose="05000000000000000000" pitchFamily="2" charset="2"/>
              <a:buChar char="v"/>
            </a:pPr>
            <a:endParaRPr lang="en-US" dirty="0" smtClean="0"/>
          </a:p>
          <a:p>
            <a:r>
              <a:rPr lang="en-US" b="1" dirty="0" smtClean="0"/>
              <a:t>Example</a:t>
            </a:r>
            <a:endParaRPr lang="en-US" b="1" dirty="0"/>
          </a:p>
          <a:p>
            <a:r>
              <a:rPr lang="en-US" dirty="0" smtClean="0"/>
              <a:t>To find </a:t>
            </a:r>
            <a:r>
              <a:rPr lang="en-US" dirty="0"/>
              <a:t>the oxidation state of </a:t>
            </a:r>
            <a:r>
              <a:rPr lang="en-US" dirty="0" smtClean="0"/>
              <a:t>Fe in Fe</a:t>
            </a:r>
            <a:r>
              <a:rPr lang="en-US" baseline="-25000" dirty="0" smtClean="0"/>
              <a:t>3</a:t>
            </a:r>
            <a:r>
              <a:rPr lang="en-US" dirty="0" smtClean="0"/>
              <a:t>O</a:t>
            </a:r>
            <a:r>
              <a:rPr lang="en-US" baseline="-25000" dirty="0" smtClean="0"/>
              <a:t>4</a:t>
            </a:r>
            <a:endParaRPr lang="en-US" baseline="-25000" dirty="0"/>
          </a:p>
          <a:p>
            <a:endParaRPr lang="en-US" dirty="0" smtClean="0"/>
          </a:p>
          <a:p>
            <a:r>
              <a:rPr lang="en-US" dirty="0" smtClean="0"/>
              <a:t>The </a:t>
            </a:r>
            <a:r>
              <a:rPr lang="en-US" dirty="0"/>
              <a:t>actual formula is FeO.Fe</a:t>
            </a:r>
            <a:r>
              <a:rPr lang="en-US" baseline="-25000" dirty="0"/>
              <a:t>2</a:t>
            </a:r>
            <a:r>
              <a:rPr lang="en-US" dirty="0"/>
              <a:t>O</a:t>
            </a:r>
            <a:r>
              <a:rPr lang="en-US" baseline="-25000" dirty="0"/>
              <a:t>3</a:t>
            </a:r>
            <a:r>
              <a:rPr lang="en-US" dirty="0"/>
              <a:t> </a:t>
            </a:r>
          </a:p>
          <a:p>
            <a:r>
              <a:rPr lang="en-US" dirty="0" smtClean="0"/>
              <a:t>(combination of 2 compounds – </a:t>
            </a:r>
            <a:r>
              <a:rPr lang="en-US" dirty="0" err="1" smtClean="0"/>
              <a:t>FeO</a:t>
            </a:r>
            <a:r>
              <a:rPr lang="en-US" dirty="0" smtClean="0"/>
              <a:t> and Fe</a:t>
            </a:r>
            <a:r>
              <a:rPr lang="en-US" baseline="-25000" dirty="0" smtClean="0"/>
              <a:t>2</a:t>
            </a:r>
            <a:r>
              <a:rPr lang="en-US" dirty="0" smtClean="0"/>
              <a:t>O</a:t>
            </a:r>
            <a:r>
              <a:rPr lang="en-US" baseline="-25000" dirty="0" smtClean="0"/>
              <a:t>3</a:t>
            </a:r>
            <a:r>
              <a:rPr lang="en-US" dirty="0" smtClean="0"/>
              <a:t>)</a:t>
            </a:r>
            <a:endParaRPr lang="en-US" dirty="0"/>
          </a:p>
          <a:p>
            <a:endParaRPr lang="en-US" dirty="0"/>
          </a:p>
          <a:p>
            <a:r>
              <a:rPr lang="en-US" dirty="0"/>
              <a:t>In </a:t>
            </a:r>
            <a:r>
              <a:rPr lang="en-US" dirty="0" err="1"/>
              <a:t>FeO</a:t>
            </a:r>
            <a:r>
              <a:rPr lang="en-US" dirty="0"/>
              <a:t>, Fe </a:t>
            </a:r>
            <a:r>
              <a:rPr lang="en-US" dirty="0" smtClean="0"/>
              <a:t>has oxidation </a:t>
            </a:r>
            <a:r>
              <a:rPr lang="en-US" dirty="0"/>
              <a:t>number of +2</a:t>
            </a:r>
          </a:p>
          <a:p>
            <a:endParaRPr lang="en-US" dirty="0"/>
          </a:p>
          <a:p>
            <a:r>
              <a:rPr lang="en-US" dirty="0"/>
              <a:t>And in Fe</a:t>
            </a:r>
            <a:r>
              <a:rPr lang="en-US" baseline="-25000" dirty="0"/>
              <a:t>2</a:t>
            </a:r>
            <a:r>
              <a:rPr lang="en-US" dirty="0"/>
              <a:t>O</a:t>
            </a:r>
            <a:r>
              <a:rPr lang="en-US" baseline="-25000" dirty="0"/>
              <a:t>3</a:t>
            </a:r>
            <a:r>
              <a:rPr lang="en-US" dirty="0"/>
              <a:t>, </a:t>
            </a:r>
            <a:r>
              <a:rPr lang="en-US" dirty="0" smtClean="0"/>
              <a:t>Fe has oxidation </a:t>
            </a:r>
            <a:r>
              <a:rPr lang="en-US" dirty="0"/>
              <a:t>number of +3</a:t>
            </a:r>
          </a:p>
          <a:p>
            <a:endParaRPr lang="en-US" dirty="0"/>
          </a:p>
        </p:txBody>
      </p:sp>
      <p:sp>
        <p:nvSpPr>
          <p:cNvPr id="9" name="Rectangle 8"/>
          <p:cNvSpPr/>
          <p:nvPr/>
        </p:nvSpPr>
        <p:spPr>
          <a:xfrm>
            <a:off x="5519718" y="3665086"/>
            <a:ext cx="3600400" cy="2031325"/>
          </a:xfrm>
          <a:prstGeom prst="rect">
            <a:avLst/>
          </a:prstGeom>
        </p:spPr>
        <p:txBody>
          <a:bodyPr wrap="square">
            <a:spAutoFit/>
          </a:bodyPr>
          <a:lstStyle/>
          <a:p>
            <a:r>
              <a:rPr lang="en-US" b="1" dirty="0" smtClean="0">
                <a:solidFill>
                  <a:srgbClr val="1A1A1A"/>
                </a:solidFill>
                <a:latin typeface="Tw Cen MT" panose="020B0602020104020603" pitchFamily="34" charset="0"/>
              </a:rPr>
              <a:t>NOTE</a:t>
            </a:r>
          </a:p>
          <a:p>
            <a:r>
              <a:rPr lang="en-US" dirty="0" smtClean="0">
                <a:solidFill>
                  <a:srgbClr val="1A1A1A"/>
                </a:solidFill>
                <a:latin typeface="Tw Cen MT" panose="020B0602020104020603" pitchFamily="34" charset="0"/>
              </a:rPr>
              <a:t>Three</a:t>
            </a:r>
            <a:r>
              <a:rPr lang="en-US" dirty="0">
                <a:solidFill>
                  <a:srgbClr val="1A1A1A"/>
                </a:solidFill>
                <a:latin typeface="Tw Cen MT" panose="020B0602020104020603" pitchFamily="34" charset="0"/>
              </a:rPr>
              <a:t> </a:t>
            </a:r>
            <a:r>
              <a:rPr lang="en-US" dirty="0">
                <a:latin typeface="Tw Cen MT" panose="020B0602020104020603" pitchFamily="34" charset="0"/>
              </a:rPr>
              <a:t>oxygen</a:t>
            </a:r>
            <a:r>
              <a:rPr lang="en-US" dirty="0">
                <a:solidFill>
                  <a:srgbClr val="1A1A1A"/>
                </a:solidFill>
                <a:latin typeface="Tw Cen MT" panose="020B0602020104020603" pitchFamily="34" charset="0"/>
              </a:rPr>
              <a:t> compounds of iron are known: ferrous oxide, </a:t>
            </a:r>
            <a:r>
              <a:rPr lang="en-US" dirty="0" err="1">
                <a:solidFill>
                  <a:srgbClr val="1A1A1A"/>
                </a:solidFill>
                <a:latin typeface="Tw Cen MT" panose="020B0602020104020603" pitchFamily="34" charset="0"/>
              </a:rPr>
              <a:t>FeO</a:t>
            </a:r>
            <a:r>
              <a:rPr lang="en-US" dirty="0">
                <a:solidFill>
                  <a:srgbClr val="1A1A1A"/>
                </a:solidFill>
                <a:latin typeface="Tw Cen MT" panose="020B0602020104020603" pitchFamily="34" charset="0"/>
              </a:rPr>
              <a:t>; ferric oxide, Fe</a:t>
            </a:r>
            <a:r>
              <a:rPr lang="en-US" baseline="-25000" dirty="0">
                <a:solidFill>
                  <a:srgbClr val="1A1A1A"/>
                </a:solidFill>
                <a:latin typeface="Tw Cen MT" panose="020B0602020104020603" pitchFamily="34" charset="0"/>
              </a:rPr>
              <a:t>2</a:t>
            </a:r>
            <a:r>
              <a:rPr lang="en-US" dirty="0">
                <a:solidFill>
                  <a:srgbClr val="1A1A1A"/>
                </a:solidFill>
                <a:latin typeface="Tw Cen MT" panose="020B0602020104020603" pitchFamily="34" charset="0"/>
              </a:rPr>
              <a:t>O</a:t>
            </a:r>
            <a:r>
              <a:rPr lang="en-US" baseline="-25000" dirty="0">
                <a:solidFill>
                  <a:srgbClr val="1A1A1A"/>
                </a:solidFill>
                <a:latin typeface="Tw Cen MT" panose="020B0602020104020603" pitchFamily="34" charset="0"/>
              </a:rPr>
              <a:t>3</a:t>
            </a:r>
            <a:r>
              <a:rPr lang="en-US" dirty="0">
                <a:solidFill>
                  <a:srgbClr val="1A1A1A"/>
                </a:solidFill>
                <a:latin typeface="Tw Cen MT" panose="020B0602020104020603" pitchFamily="34" charset="0"/>
              </a:rPr>
              <a:t>; and </a:t>
            </a:r>
            <a:r>
              <a:rPr lang="en-US" dirty="0" err="1">
                <a:solidFill>
                  <a:srgbClr val="1A1A1A"/>
                </a:solidFill>
                <a:latin typeface="Tw Cen MT" panose="020B0602020104020603" pitchFamily="34" charset="0"/>
              </a:rPr>
              <a:t>ferrosoferric</a:t>
            </a:r>
            <a:r>
              <a:rPr lang="en-US" dirty="0">
                <a:solidFill>
                  <a:srgbClr val="1A1A1A"/>
                </a:solidFill>
                <a:latin typeface="Tw Cen MT" panose="020B0602020104020603" pitchFamily="34" charset="0"/>
              </a:rPr>
              <a:t> oxide, or </a:t>
            </a:r>
            <a:r>
              <a:rPr lang="en-US" dirty="0" err="1">
                <a:solidFill>
                  <a:srgbClr val="1A1A1A"/>
                </a:solidFill>
                <a:latin typeface="Tw Cen MT" panose="020B0602020104020603" pitchFamily="34" charset="0"/>
              </a:rPr>
              <a:t>ferroferric</a:t>
            </a:r>
            <a:r>
              <a:rPr lang="en-US" dirty="0">
                <a:solidFill>
                  <a:srgbClr val="1A1A1A"/>
                </a:solidFill>
                <a:latin typeface="Tw Cen MT" panose="020B0602020104020603" pitchFamily="34" charset="0"/>
              </a:rPr>
              <a:t> oxide, Fe</a:t>
            </a:r>
            <a:r>
              <a:rPr lang="en-US" baseline="-25000" dirty="0">
                <a:solidFill>
                  <a:srgbClr val="1A1A1A"/>
                </a:solidFill>
                <a:latin typeface="Tw Cen MT" panose="020B0602020104020603" pitchFamily="34" charset="0"/>
              </a:rPr>
              <a:t>3</a:t>
            </a:r>
            <a:r>
              <a:rPr lang="en-US" dirty="0">
                <a:solidFill>
                  <a:srgbClr val="1A1A1A"/>
                </a:solidFill>
                <a:latin typeface="Tw Cen MT" panose="020B0602020104020603" pitchFamily="34" charset="0"/>
              </a:rPr>
              <a:t>O</a:t>
            </a:r>
            <a:r>
              <a:rPr lang="en-US" baseline="-25000" dirty="0">
                <a:solidFill>
                  <a:srgbClr val="1A1A1A"/>
                </a:solidFill>
                <a:latin typeface="Tw Cen MT" panose="020B0602020104020603" pitchFamily="34" charset="0"/>
              </a:rPr>
              <a:t>4</a:t>
            </a:r>
            <a:r>
              <a:rPr lang="en-US" dirty="0">
                <a:solidFill>
                  <a:srgbClr val="1A1A1A"/>
                </a:solidFill>
                <a:latin typeface="Tw Cen MT" panose="020B0602020104020603" pitchFamily="34" charset="0"/>
              </a:rPr>
              <a:t>, which contains iron in both +2 and +3 oxidation states</a:t>
            </a:r>
            <a:endParaRPr lang="en-US" dirty="0">
              <a:latin typeface="Tw Cen MT" panose="020B0602020104020603" pitchFamily="34" charset="0"/>
            </a:endParaRPr>
          </a:p>
        </p:txBody>
      </p:sp>
    </p:spTree>
    <p:extLst>
      <p:ext uri="{BB962C8B-B14F-4D97-AF65-F5344CB8AC3E}">
        <p14:creationId xmlns:p14="http://schemas.microsoft.com/office/powerpoint/2010/main" xmlns="" val="1028642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0CCA77E-80E4-4B8E-A7FA-398ADF8AEC1D}"/>
              </a:ext>
            </a:extLst>
          </p:cNvPr>
          <p:cNvSpPr>
            <a:spLocks noGrp="1"/>
          </p:cNvSpPr>
          <p:nvPr>
            <p:ph idx="1"/>
          </p:nvPr>
        </p:nvSpPr>
        <p:spPr/>
        <p:txBody>
          <a:bodyPr/>
          <a:lstStyle/>
          <a:p>
            <a:endParaRPr lang="en-GB"/>
          </a:p>
        </p:txBody>
      </p:sp>
      <p:sp>
        <p:nvSpPr>
          <p:cNvPr id="4" name="Slide Number Placeholder 1">
            <a:extLst>
              <a:ext uri="{FF2B5EF4-FFF2-40B4-BE49-F238E27FC236}">
                <a16:creationId xmlns:a16="http://schemas.microsoft.com/office/drawing/2014/main" xmlns="" id="{9B6F6753-F5A1-4F53-A361-13E923BA6D28}"/>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CFBBFEF-C962-4AA6-9FD7-69D1A2CAAD39}" type="slidenum">
              <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pic>
        <p:nvPicPr>
          <p:cNvPr id="109571" name="Picture 2">
            <a:extLst>
              <a:ext uri="{FF2B5EF4-FFF2-40B4-BE49-F238E27FC236}">
                <a16:creationId xmlns:a16="http://schemas.microsoft.com/office/drawing/2014/main" xmlns="" id="{F0C5F0F7-9BC9-4222-BE40-1DF1885E996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213" y="568325"/>
            <a:ext cx="8535987" cy="5719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9572" name="Rectangle 3">
            <a:extLst>
              <a:ext uri="{FF2B5EF4-FFF2-40B4-BE49-F238E27FC236}">
                <a16:creationId xmlns:a16="http://schemas.microsoft.com/office/drawing/2014/main" xmlns="" id="{08CEDE3B-3530-4F62-B4A4-902AAED0ED9E}"/>
              </a:ext>
            </a:extLst>
          </p:cNvPr>
          <p:cNvSpPr>
            <a:spLocks noChangeArrowheads="1"/>
          </p:cNvSpPr>
          <p:nvPr/>
        </p:nvSpPr>
        <p:spPr bwMode="auto">
          <a:xfrm>
            <a:off x="152400" y="6035675"/>
            <a:ext cx="8839200"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B has a bigger “pull” on the electrons in an A-B bond than A</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65A5A6-6629-47BC-9F63-89CBE9C8DA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xmlns="" id="{4E473231-A2AC-4758-8821-5760A89EBA19}"/>
              </a:ext>
            </a:extLst>
          </p:cNvPr>
          <p:cNvSpPr>
            <a:spLocks noGrp="1"/>
          </p:cNvSpPr>
          <p:nvPr>
            <p:ph idx="1"/>
          </p:nvPr>
        </p:nvSpPr>
        <p:spPr/>
        <p:txBody>
          <a:bodyPr/>
          <a:lstStyle/>
          <a:p>
            <a:endParaRPr lang="en-GB"/>
          </a:p>
        </p:txBody>
      </p:sp>
      <p:sp>
        <p:nvSpPr>
          <p:cNvPr id="4" name="Slide Number Placeholder 1">
            <a:extLst>
              <a:ext uri="{FF2B5EF4-FFF2-40B4-BE49-F238E27FC236}">
                <a16:creationId xmlns:a16="http://schemas.microsoft.com/office/drawing/2014/main" xmlns="" id="{53264C99-3D32-4EEC-A04F-8FCB85EA53A1}"/>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18ECB6D-0EE2-4629-AD24-FFDF415A8840}" type="slidenum">
              <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pic>
        <p:nvPicPr>
          <p:cNvPr id="111619" name="Picture 2">
            <a:extLst>
              <a:ext uri="{FF2B5EF4-FFF2-40B4-BE49-F238E27FC236}">
                <a16:creationId xmlns:a16="http://schemas.microsoft.com/office/drawing/2014/main" xmlns="" id="{C2B702DD-1E6B-4CA8-8FA9-69299F84A1B0}"/>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82638" y="379413"/>
            <a:ext cx="7294562" cy="5432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1620" name="Rectangle 3">
            <a:extLst>
              <a:ext uri="{FF2B5EF4-FFF2-40B4-BE49-F238E27FC236}">
                <a16:creationId xmlns:a16="http://schemas.microsoft.com/office/drawing/2014/main" xmlns="" id="{477532A6-71F6-44E7-AFA7-3FAB63ED773A}"/>
              </a:ext>
            </a:extLst>
          </p:cNvPr>
          <p:cNvSpPr>
            <a:spLocks noChangeArrowheads="1"/>
          </p:cNvSpPr>
          <p:nvPr/>
        </p:nvSpPr>
        <p:spPr bwMode="auto">
          <a:xfrm>
            <a:off x="436563" y="5715000"/>
            <a:ext cx="8478837"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Electrons are closer to the more electronegative atom B.</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FB8A2-2E28-4721-9314-50BDF44D353C}"/>
              </a:ext>
            </a:extLst>
          </p:cNvPr>
          <p:cNvSpPr>
            <a:spLocks noGrp="1"/>
          </p:cNvSpPr>
          <p:nvPr>
            <p:ph type="title"/>
          </p:nvPr>
        </p:nvSpPr>
        <p:spPr/>
        <p:txBody>
          <a:bodyPr>
            <a:normAutofit fontScale="90000"/>
          </a:bodyPr>
          <a:lstStyle/>
          <a:p>
            <a:r>
              <a:rPr lang="en-US" altLang="en-US" i="1" dirty="0">
                <a:latin typeface="Times" panose="02020603050405020304" pitchFamily="18" charset="0"/>
              </a:rPr>
              <a:t>The periodic table by electronegativity</a:t>
            </a:r>
            <a:br>
              <a:rPr lang="en-US" altLang="en-US" i="1" dirty="0">
                <a:latin typeface="Times" panose="02020603050405020304" pitchFamily="18" charset="0"/>
              </a:rPr>
            </a:br>
            <a:endParaRPr lang="en-GB" dirty="0"/>
          </a:p>
        </p:txBody>
      </p:sp>
      <p:sp>
        <p:nvSpPr>
          <p:cNvPr id="3" name="Content Placeholder 2">
            <a:extLst>
              <a:ext uri="{FF2B5EF4-FFF2-40B4-BE49-F238E27FC236}">
                <a16:creationId xmlns:a16="http://schemas.microsoft.com/office/drawing/2014/main" xmlns="" id="{67802B90-FABE-4AE7-95F6-7D51B5C922B2}"/>
              </a:ext>
            </a:extLst>
          </p:cNvPr>
          <p:cNvSpPr>
            <a:spLocks noGrp="1"/>
          </p:cNvSpPr>
          <p:nvPr>
            <p:ph idx="1"/>
          </p:nvPr>
        </p:nvSpPr>
        <p:spPr/>
        <p:txBody>
          <a:bodyPr/>
          <a:lstStyle/>
          <a:p>
            <a:endParaRPr lang="en-GB"/>
          </a:p>
        </p:txBody>
      </p:sp>
      <p:sp>
        <p:nvSpPr>
          <p:cNvPr id="4" name="Slide Number Placeholder 1">
            <a:extLst>
              <a:ext uri="{FF2B5EF4-FFF2-40B4-BE49-F238E27FC236}">
                <a16:creationId xmlns:a16="http://schemas.microsoft.com/office/drawing/2014/main" xmlns="" id="{D26865E5-9A63-4207-B32A-F339701E427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70AB24-7943-4F9C-9DE2-EBF6F18CA08E}" type="slidenum">
              <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altLang="en-US" sz="1100" b="1" i="0" u="none" strike="noStrike" kern="1200" cap="none" spc="0" normalizeH="0" baseline="0" noProof="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pic>
        <p:nvPicPr>
          <p:cNvPr id="113667" name="Picture 2">
            <a:extLst>
              <a:ext uri="{FF2B5EF4-FFF2-40B4-BE49-F238E27FC236}">
                <a16:creationId xmlns:a16="http://schemas.microsoft.com/office/drawing/2014/main" xmlns="" id="{86509314-27CA-48F6-B10E-A66A74F406E9}"/>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1050925"/>
            <a:ext cx="8535988" cy="573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a:extLst>
              <a:ext uri="{FF2B5EF4-FFF2-40B4-BE49-F238E27FC236}">
                <a16:creationId xmlns:a16="http://schemas.microsoft.com/office/drawing/2014/main" xmlns="" id="{041DEDA1-5597-4EC7-9ECD-8F15C98B6F1C}"/>
              </a:ext>
            </a:extLst>
          </p:cNvPr>
          <p:cNvSpPr>
            <a:spLocks noChangeArrowheads="1"/>
          </p:cNvSpPr>
          <p:nvPr/>
        </p:nvSpPr>
        <p:spPr bwMode="auto">
          <a:xfrm>
            <a:off x="0" y="76200"/>
            <a:ext cx="91440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a:t>
            </a:r>
            <a:r>
              <a:rPr lang="en-US" altLang="en-US" sz="3200" b="0" dirty="0">
                <a:solidFill>
                  <a:srgbClr val="09055B"/>
                </a:solidFill>
              </a:rPr>
              <a:t>Electronegativity</a:t>
            </a:r>
            <a:endPar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p:txBody>
      </p:sp>
      <p:sp>
        <p:nvSpPr>
          <p:cNvPr id="115715" name="Text Box 5">
            <a:extLst>
              <a:ext uri="{FF2B5EF4-FFF2-40B4-BE49-F238E27FC236}">
                <a16:creationId xmlns:a16="http://schemas.microsoft.com/office/drawing/2014/main" xmlns="" id="{4AAD5E15-C130-46DD-98CD-A17131234C5F}"/>
              </a:ext>
            </a:extLst>
          </p:cNvPr>
          <p:cNvSpPr txBox="1">
            <a:spLocks noChangeArrowheads="1"/>
          </p:cNvSpPr>
          <p:nvPr/>
        </p:nvSpPr>
        <p:spPr bwMode="auto">
          <a:xfrm>
            <a:off x="195263" y="1100138"/>
            <a:ext cx="8766175" cy="22159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altLang="en-US" sz="20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1.)</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Chemical trends based on the combination of the electron configuration, octet rule and electronegativity</a:t>
            </a:r>
          </a:p>
          <a:p>
            <a:pPr marL="914400" marR="0" lvl="1"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2.)</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Electronegativity</a:t>
            </a: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 tendency to attract electrons in a compound</a:t>
            </a: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b.) empirically based range from 0.7 to 3.98</a:t>
            </a: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endParaRPr kumimoji="0" lang="en-US" altLang="en-US" sz="1600" b="0" i="0" u="sng"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p:txBody>
      </p:sp>
      <p:sp>
        <p:nvSpPr>
          <p:cNvPr id="115722" name="Slide Number Placeholder 2">
            <a:extLst>
              <a:ext uri="{FF2B5EF4-FFF2-40B4-BE49-F238E27FC236}">
                <a16:creationId xmlns:a16="http://schemas.microsoft.com/office/drawing/2014/main" xmlns="" id="{43811201-1F93-4A11-8408-B76E9A9587E9}"/>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337C721-C3ED-4A19-BFC9-6BD83F0C8E3B}"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pic>
        <p:nvPicPr>
          <p:cNvPr id="53250" name="Picture 2">
            <a:extLst>
              <a:ext uri="{FF2B5EF4-FFF2-40B4-BE49-F238E27FC236}">
                <a16:creationId xmlns:a16="http://schemas.microsoft.com/office/drawing/2014/main" xmlns="" id="{34846F15-93F5-4345-B485-7ACEB2AD673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2400" y="3124200"/>
            <a:ext cx="8809038" cy="33528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ext Box 5">
            <a:extLst>
              <a:ext uri="{FF2B5EF4-FFF2-40B4-BE49-F238E27FC236}">
                <a16:creationId xmlns:a16="http://schemas.microsoft.com/office/drawing/2014/main" xmlns="" id="{D86BBFA0-0B19-4638-BCDC-FB2A8FDE2841}"/>
              </a:ext>
            </a:extLst>
          </p:cNvPr>
          <p:cNvSpPr txBox="1">
            <a:spLocks noChangeArrowheads="1"/>
          </p:cNvSpPr>
          <p:nvPr/>
        </p:nvSpPr>
        <p:spPr bwMode="auto">
          <a:xfrm>
            <a:off x="195263" y="989013"/>
            <a:ext cx="8766175" cy="1692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5.)</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Electronegativity differences determine the outcome of a chemical reaction</a:t>
            </a:r>
          </a:p>
          <a:p>
            <a:pPr marL="1371600" marR="0" lvl="2" indent="-45720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Char char="§"/>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Electronegativity of Chlorine is 3.16</a:t>
            </a:r>
            <a:endPar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Wingdings" panose="05000000000000000000" pitchFamily="2" charset="2"/>
            </a:endParaRPr>
          </a:p>
          <a:p>
            <a:pPr marL="1371600" marR="0" lvl="2" indent="-45720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Char char="§"/>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Wingdings" panose="05000000000000000000" pitchFamily="2" charset="2"/>
              </a:rPr>
              <a:t>Electronegativity of Bromine is 2.96</a:t>
            </a:r>
            <a:endPar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p:txBody>
      </p:sp>
      <p:sp>
        <p:nvSpPr>
          <p:cNvPr id="60428" name="Oval 12">
            <a:extLst>
              <a:ext uri="{FF2B5EF4-FFF2-40B4-BE49-F238E27FC236}">
                <a16:creationId xmlns:a16="http://schemas.microsoft.com/office/drawing/2014/main" xmlns="" id="{BCE05200-4E15-43AA-B4DF-64500BB20E97}"/>
              </a:ext>
            </a:extLst>
          </p:cNvPr>
          <p:cNvSpPr>
            <a:spLocks noChangeArrowheads="1"/>
          </p:cNvSpPr>
          <p:nvPr/>
        </p:nvSpPr>
        <p:spPr bwMode="auto">
          <a:xfrm>
            <a:off x="6507163" y="3003550"/>
            <a:ext cx="677862"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60427" name="Oval 11">
            <a:extLst>
              <a:ext uri="{FF2B5EF4-FFF2-40B4-BE49-F238E27FC236}">
                <a16:creationId xmlns:a16="http://schemas.microsoft.com/office/drawing/2014/main" xmlns="" id="{0304C6AF-D793-4AE0-8920-DB0F24BA6B59}"/>
              </a:ext>
            </a:extLst>
          </p:cNvPr>
          <p:cNvSpPr>
            <a:spLocks noChangeArrowheads="1"/>
          </p:cNvSpPr>
          <p:nvPr/>
        </p:nvSpPr>
        <p:spPr bwMode="auto">
          <a:xfrm>
            <a:off x="1871663" y="3001963"/>
            <a:ext cx="677862"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60430" name="Line 14">
            <a:extLst>
              <a:ext uri="{FF2B5EF4-FFF2-40B4-BE49-F238E27FC236}">
                <a16:creationId xmlns:a16="http://schemas.microsoft.com/office/drawing/2014/main" xmlns="" id="{2E6FFD7B-5EBB-41B1-8B83-94398D1B6CE2}"/>
              </a:ext>
            </a:extLst>
          </p:cNvPr>
          <p:cNvSpPr>
            <a:spLocks noChangeShapeType="1"/>
          </p:cNvSpPr>
          <p:nvPr/>
        </p:nvSpPr>
        <p:spPr bwMode="auto">
          <a:xfrm flipH="1">
            <a:off x="2571750" y="2560638"/>
            <a:ext cx="3797300" cy="47307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60431" name="Line 15">
            <a:extLst>
              <a:ext uri="{FF2B5EF4-FFF2-40B4-BE49-F238E27FC236}">
                <a16:creationId xmlns:a16="http://schemas.microsoft.com/office/drawing/2014/main" xmlns="" id="{01CCED12-DE89-4CBF-B551-849E85FEFF3D}"/>
              </a:ext>
            </a:extLst>
          </p:cNvPr>
          <p:cNvSpPr>
            <a:spLocks noChangeShapeType="1"/>
          </p:cNvSpPr>
          <p:nvPr/>
        </p:nvSpPr>
        <p:spPr bwMode="auto">
          <a:xfrm>
            <a:off x="6378575" y="2571750"/>
            <a:ext cx="312738" cy="4397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60429" name="Text Box 13">
            <a:extLst>
              <a:ext uri="{FF2B5EF4-FFF2-40B4-BE49-F238E27FC236}">
                <a16:creationId xmlns:a16="http://schemas.microsoft.com/office/drawing/2014/main" xmlns="" id="{4238B561-E803-45DF-8F13-2DD84E8A0BF6}"/>
              </a:ext>
            </a:extLst>
          </p:cNvPr>
          <p:cNvSpPr txBox="1">
            <a:spLocks noChangeArrowheads="1"/>
          </p:cNvSpPr>
          <p:nvPr/>
        </p:nvSpPr>
        <p:spPr bwMode="auto">
          <a:xfrm>
            <a:off x="6319838" y="2008188"/>
            <a:ext cx="2162175" cy="730250"/>
          </a:xfrm>
          <a:prstGeom prst="rect">
            <a:avLst/>
          </a:prstGeom>
          <a:solidFill>
            <a:schemeClr val="accent3"/>
          </a:solidFill>
          <a:ln>
            <a:noFill/>
          </a:ln>
          <a:effec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Halogen ions have an octet in valence shell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t>No need to share e</a:t>
            </a:r>
            <a:r>
              <a:rPr kumimoji="0" lang="en-US" altLang="en-US" sz="1400" b="1" i="1" u="none" strike="noStrike" kern="1200" cap="none" spc="0" normalizeH="0" baseline="30000" noProof="0" dirty="0">
                <a:ln>
                  <a:noFill/>
                </a:ln>
                <a:solidFill>
                  <a:srgbClr val="002060"/>
                </a:solidFill>
                <a:effectLst/>
                <a:uLnTx/>
                <a:uFillTx/>
                <a:latin typeface="Arial" panose="020B0604020202020204" pitchFamily="34" charset="0"/>
                <a:ea typeface="+mn-ea"/>
                <a:cs typeface="+mn-cs"/>
              </a:rPr>
              <a:t>-</a:t>
            </a:r>
          </a:p>
        </p:txBody>
      </p:sp>
      <p:sp>
        <p:nvSpPr>
          <p:cNvPr id="118792" name="Rectangle 4">
            <a:extLst>
              <a:ext uri="{FF2B5EF4-FFF2-40B4-BE49-F238E27FC236}">
                <a16:creationId xmlns:a16="http://schemas.microsoft.com/office/drawing/2014/main" xmlns="" id="{9FC0B858-C878-4B85-ABF6-081063F112DE}"/>
              </a:ext>
            </a:extLst>
          </p:cNvPr>
          <p:cNvSpPr>
            <a:spLocks noChangeArrowheads="1"/>
          </p:cNvSpPr>
          <p:nvPr/>
        </p:nvSpPr>
        <p:spPr bwMode="auto">
          <a:xfrm>
            <a:off x="571472" y="857232"/>
            <a:ext cx="8229600" cy="2762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Chemical Trends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18793" name="Text Box 7">
            <a:extLst>
              <a:ext uri="{FF2B5EF4-FFF2-40B4-BE49-F238E27FC236}">
                <a16:creationId xmlns:a16="http://schemas.microsoft.com/office/drawing/2014/main" xmlns="" id="{FA5AFBB3-263F-4D35-AE31-990A671F0C7F}"/>
              </a:ext>
            </a:extLst>
          </p:cNvPr>
          <p:cNvSpPr txBox="1">
            <a:spLocks noChangeArrowheads="1"/>
          </p:cNvSpPr>
          <p:nvPr/>
        </p:nvSpPr>
        <p:spPr bwMode="auto">
          <a:xfrm>
            <a:off x="1862138" y="3497263"/>
            <a:ext cx="717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clear</a:t>
            </a:r>
          </a:p>
        </p:txBody>
      </p:sp>
      <p:sp>
        <p:nvSpPr>
          <p:cNvPr id="118794" name="Text Box 8">
            <a:extLst>
              <a:ext uri="{FF2B5EF4-FFF2-40B4-BE49-F238E27FC236}">
                <a16:creationId xmlns:a16="http://schemas.microsoft.com/office/drawing/2014/main" xmlns="" id="{C8107A78-5903-4A06-A2C4-7D8DC4167F47}"/>
              </a:ext>
            </a:extLst>
          </p:cNvPr>
          <p:cNvSpPr txBox="1">
            <a:spLocks noChangeArrowheads="1"/>
          </p:cNvSpPr>
          <p:nvPr/>
        </p:nvSpPr>
        <p:spPr bwMode="auto">
          <a:xfrm>
            <a:off x="3248025" y="3475038"/>
            <a:ext cx="1403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pale yellow</a:t>
            </a:r>
          </a:p>
        </p:txBody>
      </p:sp>
      <p:sp>
        <p:nvSpPr>
          <p:cNvPr id="118795" name="Text Box 9">
            <a:extLst>
              <a:ext uri="{FF2B5EF4-FFF2-40B4-BE49-F238E27FC236}">
                <a16:creationId xmlns:a16="http://schemas.microsoft.com/office/drawing/2014/main" xmlns="" id="{312D36B7-DCEE-4797-9C7A-EFA4DCD1971C}"/>
              </a:ext>
            </a:extLst>
          </p:cNvPr>
          <p:cNvSpPr txBox="1">
            <a:spLocks noChangeArrowheads="1"/>
          </p:cNvSpPr>
          <p:nvPr/>
        </p:nvSpPr>
        <p:spPr bwMode="auto">
          <a:xfrm>
            <a:off x="5075238" y="3487738"/>
            <a:ext cx="14160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dark brown</a:t>
            </a:r>
          </a:p>
        </p:txBody>
      </p:sp>
      <p:sp>
        <p:nvSpPr>
          <p:cNvPr id="118796" name="Text Box 10">
            <a:extLst>
              <a:ext uri="{FF2B5EF4-FFF2-40B4-BE49-F238E27FC236}">
                <a16:creationId xmlns:a16="http://schemas.microsoft.com/office/drawing/2014/main" xmlns="" id="{3DE520A9-4ED3-4EB7-A765-D8BB20446126}"/>
              </a:ext>
            </a:extLst>
          </p:cNvPr>
          <p:cNvSpPr txBox="1">
            <a:spLocks noChangeArrowheads="1"/>
          </p:cNvSpPr>
          <p:nvPr/>
        </p:nvSpPr>
        <p:spPr bwMode="auto">
          <a:xfrm>
            <a:off x="6524625" y="3486150"/>
            <a:ext cx="717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clear</a:t>
            </a:r>
          </a:p>
        </p:txBody>
      </p:sp>
      <p:sp>
        <p:nvSpPr>
          <p:cNvPr id="60432" name="Text Box 16">
            <a:extLst>
              <a:ext uri="{FF2B5EF4-FFF2-40B4-BE49-F238E27FC236}">
                <a16:creationId xmlns:a16="http://schemas.microsoft.com/office/drawing/2014/main" xmlns="" id="{88C221D6-1CB6-4951-B57B-14FC7124F80F}"/>
              </a:ext>
            </a:extLst>
          </p:cNvPr>
          <p:cNvSpPr txBox="1">
            <a:spLocks noChangeArrowheads="1"/>
          </p:cNvSpPr>
          <p:nvPr/>
        </p:nvSpPr>
        <p:spPr bwMode="auto">
          <a:xfrm>
            <a:off x="2149475" y="4148138"/>
            <a:ext cx="4556125" cy="1803400"/>
          </a:xfrm>
          <a:prstGeom prst="rect">
            <a:avLst/>
          </a:prstGeom>
          <a:solidFill>
            <a:srgbClr val="FF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2Br</a:t>
            </a:r>
            <a:r>
              <a:rPr kumimoji="0" lang="en-US" altLang="en-US" sz="1600" b="0" i="0" u="none" strike="noStrike" kern="1200" cap="none" spc="0" normalizeH="0" baseline="30000" noProof="0">
                <a:ln>
                  <a:noFill/>
                </a:ln>
                <a:solidFill>
                  <a:srgbClr val="002060"/>
                </a:solidFill>
                <a:effectLst/>
                <a:uLnTx/>
                <a:uFillTx/>
                <a:latin typeface="Arial" panose="020B0604020202020204" pitchFamily="34" charset="0"/>
                <a:ea typeface="+mn-ea"/>
                <a:cs typeface="+mn-cs"/>
              </a:rPr>
              <a:t>-</a:t>
            </a: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has sixteen valence electrons (eight each)</a:t>
            </a: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endPar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Br</a:t>
            </a:r>
            <a:r>
              <a:rPr kumimoji="0" lang="en-US" altLang="en-US" sz="1600" b="0" i="0" u="none" strike="noStrike" kern="1200" cap="none" spc="0" normalizeH="0" baseline="-25000" noProof="0">
                <a:ln>
                  <a:noFill/>
                </a:ln>
                <a:solidFill>
                  <a:srgbClr val="002060"/>
                </a:solidFill>
                <a:effectLst/>
                <a:uLnTx/>
                <a:uFillTx/>
                <a:latin typeface="Arial" panose="020B0604020202020204" pitchFamily="34" charset="0"/>
                <a:ea typeface="+mn-ea"/>
                <a:cs typeface="+mn-cs"/>
              </a:rPr>
              <a:t>2</a:t>
            </a: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has only fourteen valence electrons</a:t>
            </a: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endPar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Two electrons lost from two Br</a:t>
            </a:r>
            <a:r>
              <a:rPr kumimoji="0" lang="en-US" altLang="en-US" sz="1600" b="0" i="0" u="none" strike="noStrike" kern="1200" cap="none" spc="0" normalizeH="0" baseline="30000" noProof="0">
                <a:ln>
                  <a:noFill/>
                </a:ln>
                <a:solidFill>
                  <a:srgbClr val="002060"/>
                </a:solidFill>
                <a:effectLst/>
                <a:uLnTx/>
                <a:uFillTx/>
                <a:latin typeface="Arial" panose="020B0604020202020204" pitchFamily="34" charset="0"/>
                <a:ea typeface="+mn-ea"/>
                <a:cs typeface="+mn-cs"/>
              </a:rPr>
              <a:t>-</a:t>
            </a: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endPar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
                <a:srgbClr val="CC3300"/>
              </a:buClr>
              <a:buSzPct val="60000"/>
              <a:buFont typeface="Wingdings" panose="05000000000000000000" pitchFamily="2" charset="2"/>
              <a:buChar char="Ø"/>
              <a:tabLst/>
              <a:defRPr/>
            </a:pP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Two electrons gained by Cl</a:t>
            </a:r>
            <a:r>
              <a:rPr kumimoji="0" lang="en-US" altLang="en-US" sz="1600" b="0" i="0" u="none" strike="noStrike" kern="1200" cap="none" spc="0" normalizeH="0" baseline="-25000" noProof="0">
                <a:ln>
                  <a:noFill/>
                </a:ln>
                <a:solidFill>
                  <a:srgbClr val="002060"/>
                </a:solidFill>
                <a:effectLst/>
                <a:uLnTx/>
                <a:uFillTx/>
                <a:latin typeface="Arial" panose="020B0604020202020204" pitchFamily="34" charset="0"/>
                <a:ea typeface="+mn-ea"/>
                <a:cs typeface="+mn-cs"/>
              </a:rPr>
              <a:t>2</a:t>
            </a:r>
            <a:r>
              <a:rPr kumimoji="0" lang="en-US" altLang="en-US" sz="1600" b="0" i="0" u="none" strike="noStrike" kern="1200" cap="none" spc="0" normalizeH="0" baseline="0" noProof="0">
                <a:ln>
                  <a:noFill/>
                </a:ln>
                <a:solidFill>
                  <a:srgbClr val="002060"/>
                </a:solidFill>
                <a:effectLst/>
                <a:uLnTx/>
                <a:uFillTx/>
                <a:latin typeface="Arial" panose="020B0604020202020204" pitchFamily="34" charset="0"/>
                <a:ea typeface="+mn-ea"/>
                <a:cs typeface="+mn-cs"/>
              </a:rPr>
              <a:t> to form 2Cl</a:t>
            </a:r>
            <a:r>
              <a:rPr kumimoji="0" lang="en-US" altLang="en-US" sz="1600" b="0" i="0" u="none" strike="noStrike" kern="1200" cap="none" spc="0" normalizeH="0" baseline="30000" noProof="0">
                <a:ln>
                  <a:noFill/>
                </a:ln>
                <a:solidFill>
                  <a:srgbClr val="002060"/>
                </a:solidFill>
                <a:effectLst/>
                <a:uLnTx/>
                <a:uFillTx/>
                <a:latin typeface="Arial" panose="020B0604020202020204" pitchFamily="34" charset="0"/>
                <a:ea typeface="+mn-ea"/>
                <a:cs typeface="+mn-cs"/>
              </a:rPr>
              <a:t>-</a:t>
            </a:r>
          </a:p>
        </p:txBody>
      </p:sp>
      <p:pic>
        <p:nvPicPr>
          <p:cNvPr id="118798" name="Picture 17">
            <a:extLst>
              <a:ext uri="{FF2B5EF4-FFF2-40B4-BE49-F238E27FC236}">
                <a16:creationId xmlns:a16="http://schemas.microsoft.com/office/drawing/2014/main" xmlns="" id="{78BFCC77-4C1C-4F2A-82EA-22D566289F2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47863" y="3030538"/>
            <a:ext cx="5192712" cy="430212"/>
          </a:xfrm>
          <a:prstGeom prst="rect">
            <a:avLst/>
          </a:prstGeom>
          <a:solidFill>
            <a:schemeClr val="accent3"/>
          </a:solidFill>
          <a:ln>
            <a:noFill/>
          </a:ln>
        </p:spPr>
      </p:pic>
      <p:sp>
        <p:nvSpPr>
          <p:cNvPr id="60434" name="Text Box 18">
            <a:extLst>
              <a:ext uri="{FF2B5EF4-FFF2-40B4-BE49-F238E27FC236}">
                <a16:creationId xmlns:a16="http://schemas.microsoft.com/office/drawing/2014/main" xmlns="" id="{CD7DDC59-D180-4AB9-97FA-45E4A094FB3C}"/>
              </a:ext>
            </a:extLst>
          </p:cNvPr>
          <p:cNvSpPr txBox="1">
            <a:spLocks noChangeArrowheads="1"/>
          </p:cNvSpPr>
          <p:nvPr/>
        </p:nvSpPr>
        <p:spPr bwMode="auto">
          <a:xfrm>
            <a:off x="446088" y="6272213"/>
            <a:ext cx="8375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1" u="none" strike="noStrike" kern="1200" cap="none" spc="0" normalizeH="0" baseline="0" noProof="0">
                <a:ln>
                  <a:noFill/>
                </a:ln>
                <a:solidFill>
                  <a:srgbClr val="002060"/>
                </a:solidFill>
                <a:effectLst/>
                <a:uLnTx/>
                <a:uFillTx/>
                <a:latin typeface="Arial" panose="020B0604020202020204" pitchFamily="34" charset="0"/>
                <a:ea typeface="+mn-ea"/>
                <a:cs typeface="+mn-cs"/>
              </a:rPr>
              <a:t>The greater electronegativity of chlorine captures an electron from bromide</a:t>
            </a:r>
          </a:p>
        </p:txBody>
      </p:sp>
      <p:sp>
        <p:nvSpPr>
          <p:cNvPr id="118800" name="Slide Number Placeholder 2">
            <a:extLst>
              <a:ext uri="{FF2B5EF4-FFF2-40B4-BE49-F238E27FC236}">
                <a16:creationId xmlns:a16="http://schemas.microsoft.com/office/drawing/2014/main" xmlns="" id="{232BF68C-C196-411C-B517-69257374CF6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FA7F85C-1C51-474B-B9D7-2F8B38CD3D53}"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4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4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604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043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6042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043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042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6043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0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9" grpId="0" animBg="1"/>
      <p:bldP spid="60429" grpId="1" animBg="1"/>
      <p:bldP spid="60432" grpId="0" animBg="1"/>
      <p:bldP spid="604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4">
            <a:extLst>
              <a:ext uri="{FF2B5EF4-FFF2-40B4-BE49-F238E27FC236}">
                <a16:creationId xmlns:a16="http://schemas.microsoft.com/office/drawing/2014/main" xmlns="" id="{2ED0339B-3217-47FB-8102-B98E19C6AFE9}"/>
              </a:ext>
            </a:extLst>
          </p:cNvPr>
          <p:cNvSpPr>
            <a:spLocks noChangeArrowheads="1"/>
          </p:cNvSpPr>
          <p:nvPr/>
        </p:nvSpPr>
        <p:spPr bwMode="auto">
          <a:xfrm>
            <a:off x="-1" y="9525"/>
            <a:ext cx="9143999"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Electronegativity</a:t>
            </a:r>
            <a:r>
              <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19811" name="Text Box 5">
            <a:extLst>
              <a:ext uri="{FF2B5EF4-FFF2-40B4-BE49-F238E27FC236}">
                <a16:creationId xmlns:a16="http://schemas.microsoft.com/office/drawing/2014/main" xmlns="" id="{5B1B0B58-D39E-46C4-894F-BBD26524D3D2}"/>
              </a:ext>
            </a:extLst>
          </p:cNvPr>
          <p:cNvSpPr txBox="1">
            <a:spLocks noChangeArrowheads="1"/>
          </p:cNvSpPr>
          <p:nvPr/>
        </p:nvSpPr>
        <p:spPr bwMode="auto">
          <a:xfrm>
            <a:off x="195263" y="989013"/>
            <a:ext cx="8766175" cy="14157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Example: </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electronegativity difference determines chemical products</a:t>
            </a:r>
          </a:p>
          <a:p>
            <a:pPr marL="1371600" marR="0" lvl="2" indent="-45720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Halides are expected to react similarly with water, but there are some important differences. Why?</a:t>
            </a:r>
          </a:p>
        </p:txBody>
      </p:sp>
      <p:pic>
        <p:nvPicPr>
          <p:cNvPr id="119812" name="Picture 6">
            <a:extLst>
              <a:ext uri="{FF2B5EF4-FFF2-40B4-BE49-F238E27FC236}">
                <a16:creationId xmlns:a16="http://schemas.microsoft.com/office/drawing/2014/main" xmlns="" id="{7A131B16-F903-4FE7-8C30-651E44A2719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2013" y="2514600"/>
            <a:ext cx="5267325"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447" name="Text Box 7">
            <a:extLst>
              <a:ext uri="{FF2B5EF4-FFF2-40B4-BE49-F238E27FC236}">
                <a16:creationId xmlns:a16="http://schemas.microsoft.com/office/drawing/2014/main" xmlns="" id="{C67C4DDB-C5DE-4DB7-90A7-5FC3F4B317E7}"/>
              </a:ext>
            </a:extLst>
          </p:cNvPr>
          <p:cNvSpPr txBox="1">
            <a:spLocks noChangeArrowheads="1"/>
          </p:cNvSpPr>
          <p:nvPr/>
        </p:nvSpPr>
        <p:spPr bwMode="auto">
          <a:xfrm>
            <a:off x="195262" y="3429000"/>
            <a:ext cx="8948737" cy="31130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sng" strike="noStrike" kern="1200" cap="none" spc="0" normalizeH="0" baseline="0" noProof="0" dirty="0">
                <a:ln>
                  <a:noFill/>
                </a:ln>
                <a:solidFill>
                  <a:srgbClr val="002060"/>
                </a:solidFill>
                <a:effectLst/>
                <a:uLnTx/>
                <a:uFillTx/>
                <a:latin typeface="Arial" panose="020B0604020202020204" pitchFamily="34" charset="0"/>
                <a:ea typeface="+mn-ea"/>
                <a:cs typeface="+mn-cs"/>
              </a:rPr>
              <a:t>Answer: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electronegativities: chlorine 3.16, oxygen 3.4, fluorine 3.98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fluorine can attract e</a:t>
            </a:r>
            <a:r>
              <a:rPr kumimoji="0" lang="en-US" altLang="en-US" sz="1800" b="0" i="0" u="none" strike="noStrike" kern="1200" cap="none" spc="0" normalizeH="0" baseline="30000" noProof="0" dirty="0">
                <a:ln>
                  <a:noFill/>
                </a:ln>
                <a:solidFill>
                  <a:srgbClr val="002060"/>
                </a:solidFill>
                <a:effectLst/>
                <a:uLnTx/>
                <a:uFillTx/>
                <a:latin typeface="Arial" panose="020B0604020202020204" pitchFamily="34" charset="0"/>
                <a:ea typeface="+mn-ea"/>
                <a:cs typeface="+mn-cs"/>
              </a:rPr>
              <a:t>-</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from oxygen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HF : eight valence electrons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O</a:t>
            </a:r>
            <a:r>
              <a:rPr kumimoji="0" lang="en-US" altLang="en-US" sz="1800" b="0" i="0" u="none" strike="noStrike" kern="1200" cap="none" spc="0" normalizeH="0" baseline="-25000" noProof="0" dirty="0">
                <a:ln>
                  <a:noFill/>
                </a:ln>
                <a:solidFill>
                  <a:srgbClr val="002060"/>
                </a:solidFill>
                <a:effectLst/>
                <a:uLnTx/>
                <a:uFillTx/>
                <a:latin typeface="Arial" panose="020B0604020202020204" pitchFamily="34" charset="0"/>
                <a:ea typeface="+mn-ea"/>
                <a:cs typeface="+mn-cs"/>
              </a:rPr>
              <a:t>2</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six valence electrons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chlorine </a:t>
            </a:r>
            <a:r>
              <a:rPr kumimoji="0" lang="en-US" altLang="en-US" sz="1800" b="0" i="0" u="sng" strike="noStrike" kern="1200" cap="none" spc="0" normalizeH="0" baseline="0" noProof="0" dirty="0">
                <a:ln>
                  <a:noFill/>
                </a:ln>
                <a:solidFill>
                  <a:srgbClr val="002060"/>
                </a:solidFill>
                <a:effectLst/>
                <a:uLnTx/>
                <a:uFillTx/>
                <a:latin typeface="Arial" panose="020B0604020202020204" pitchFamily="34" charset="0"/>
                <a:ea typeface="+mn-ea"/>
                <a:cs typeface="+mn-cs"/>
              </a:rPr>
              <a:t>can not</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attract e</a:t>
            </a:r>
            <a:r>
              <a:rPr kumimoji="0" lang="en-US" altLang="en-US" sz="1800" b="0" i="0" u="none" strike="noStrike" kern="1200" cap="none" spc="0" normalizeH="0" baseline="30000" noProof="0" dirty="0">
                <a:ln>
                  <a:noFill/>
                </a:ln>
                <a:solidFill>
                  <a:srgbClr val="002060"/>
                </a:solidFill>
                <a:effectLst/>
                <a:uLnTx/>
                <a:uFillTx/>
                <a:latin typeface="Arial" panose="020B0604020202020204" pitchFamily="34" charset="0"/>
                <a:ea typeface="+mn-ea"/>
                <a:cs typeface="+mn-cs"/>
              </a:rPr>
              <a:t>-</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from oxygen, instead attracts e-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hydrogen in water and replaces hydrogen in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HCl : eight valence electrons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a:t>
            </a:r>
            <a:r>
              <a:rPr kumimoji="0" lang="en-US" altLang="en-US" sz="1800" b="0" i="0" u="none" strike="noStrike" kern="1200" cap="none" spc="0" normalizeH="0" baseline="0" noProof="0" dirty="0" err="1">
                <a:ln>
                  <a:noFill/>
                </a:ln>
                <a:solidFill>
                  <a:srgbClr val="002060"/>
                </a:solidFill>
                <a:effectLst/>
                <a:uLnTx/>
                <a:uFillTx/>
                <a:latin typeface="Arial" panose="020B0604020202020204" pitchFamily="34" charset="0"/>
                <a:ea typeface="+mn-ea"/>
                <a:cs typeface="+mn-cs"/>
              </a:rPr>
              <a:t>HOCl</a:t>
            </a:r>
            <a:r>
              <a:rPr kumimoji="0" lang="en-US" altLang="en-US"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 Cl replaces H in water</a:t>
            </a:r>
          </a:p>
        </p:txBody>
      </p:sp>
      <p:sp>
        <p:nvSpPr>
          <p:cNvPr id="119814" name="Slide Number Placeholder 2">
            <a:extLst>
              <a:ext uri="{FF2B5EF4-FFF2-40B4-BE49-F238E27FC236}">
                <a16:creationId xmlns:a16="http://schemas.microsoft.com/office/drawing/2014/main" xmlns="" id="{6F6C4820-A8AB-477E-9E31-62B57D26586A}"/>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980503B-E75F-4B57-8435-F7F5B8521EAE}"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4">
            <a:extLst>
              <a:ext uri="{FF2B5EF4-FFF2-40B4-BE49-F238E27FC236}">
                <a16:creationId xmlns:a16="http://schemas.microsoft.com/office/drawing/2014/main" xmlns="" id="{E89B4F1E-83A7-4401-BBFE-17A124C714B8}"/>
              </a:ext>
            </a:extLst>
          </p:cNvPr>
          <p:cNvSpPr>
            <a:spLocks noChangeArrowheads="1"/>
          </p:cNvSpPr>
          <p:nvPr/>
        </p:nvSpPr>
        <p:spPr bwMode="auto">
          <a:xfrm>
            <a:off x="857224" y="428604"/>
            <a:ext cx="7429552" cy="707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Arial" panose="020B0604020202020204" pitchFamily="34" charset="0"/>
              </a:rPr>
              <a:t>Sizes of Atoms</a:t>
            </a:r>
            <a:r>
              <a:rPr kumimoji="0" lang="en-US" altLang="en-US" sz="2000" i="0" u="none" strike="noStrike" kern="1200" cap="none" spc="0" normalizeH="0" noProof="0" dirty="0" smtClean="0">
                <a:ln>
                  <a:noFill/>
                </a:ln>
                <a:solidFill>
                  <a:srgbClr val="002060"/>
                </a:solidFill>
                <a:effectLst/>
                <a:uLnTx/>
                <a:uFillTx/>
                <a:latin typeface="Arial" panose="020B0604020202020204" pitchFamily="34" charset="0"/>
                <a:ea typeface="+mn-ea"/>
                <a:cs typeface="Arial" panose="020B0604020202020204" pitchFamily="34" charset="0"/>
              </a:rPr>
              <a:t> and Ions </a:t>
            </a:r>
            <a:r>
              <a:rPr kumimoji="0" lang="en-US" altLang="en-US" sz="2000" b="0" i="0" u="none" strike="noStrike" kern="1200" cap="none" spc="0" normalizeH="0" noProof="0" dirty="0" smtClean="0">
                <a:ln>
                  <a:noFill/>
                </a:ln>
                <a:solidFill>
                  <a:srgbClr val="002060"/>
                </a:solidFill>
                <a:effectLst/>
                <a:uLnTx/>
                <a:uFillTx/>
                <a:latin typeface="Arial" panose="020B0604020202020204" pitchFamily="34" charset="0"/>
                <a:ea typeface="+mn-ea"/>
                <a:cs typeface="Arial" panose="020B0604020202020204" pitchFamily="34" charset="0"/>
              </a:rPr>
              <a:t>- </a:t>
            </a:r>
            <a:r>
              <a:rPr kumimoji="0" lang="en-US" altLang="en-US" sz="2000"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Arial" panose="020B0604020202020204" pitchFamily="34" charset="0"/>
              </a:rPr>
              <a:t>Periodic </a:t>
            </a:r>
            <a:r>
              <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trends in Covalent radius, atomic radius and ionic radius</a:t>
            </a:r>
          </a:p>
        </p:txBody>
      </p:sp>
      <p:sp>
        <p:nvSpPr>
          <p:cNvPr id="122886" name="Rectangle 6">
            <a:extLst>
              <a:ext uri="{FF2B5EF4-FFF2-40B4-BE49-F238E27FC236}">
                <a16:creationId xmlns:a16="http://schemas.microsoft.com/office/drawing/2014/main" xmlns="" id="{F9C2283E-715F-4489-9F95-D766995AB376}"/>
              </a:ext>
            </a:extLst>
          </p:cNvPr>
          <p:cNvSpPr>
            <a:spLocks noChangeArrowheads="1"/>
          </p:cNvSpPr>
          <p:nvPr/>
        </p:nvSpPr>
        <p:spPr bwMode="auto">
          <a:xfrm>
            <a:off x="0" y="1428736"/>
            <a:ext cx="9144000" cy="15081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b="0" i="0" u="none" strike="noStrike" kern="1200" cap="none" spc="0" normalizeH="0" baseline="0" noProof="0" dirty="0" smtClean="0">
                <a:ln>
                  <a:noFill/>
                </a:ln>
                <a:solidFill>
                  <a:srgbClr val="002060"/>
                </a:solidFill>
                <a:effectLst/>
                <a:uLnTx/>
                <a:uFillTx/>
                <a:latin typeface="Arial" panose="020B0604020202020204" pitchFamily="34" charset="0"/>
                <a:ea typeface="+mn-ea"/>
                <a:cs typeface="Arial" panose="020B0604020202020204" pitchFamily="34" charset="0"/>
              </a:rPr>
              <a:t>Radii generally </a:t>
            </a:r>
            <a:r>
              <a:rPr kumimoji="0" lang="en-US" altLang="en-US"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increase down a group </a:t>
            </a:r>
            <a:r>
              <a:rPr kumimoji="0" lang="en-US" altLang="en-US"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(n of outer shell increases) and </a:t>
            </a:r>
            <a:r>
              <a:rPr kumimoji="0" lang="en-US" altLang="en-US"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decrease (as Z</a:t>
            </a:r>
            <a:r>
              <a:rPr kumimoji="0" lang="en-US" altLang="en-US" b="1" i="0" u="none" strike="noStrike" kern="1200" cap="none" spc="0" normalizeH="0" baseline="-25000" noProof="0" dirty="0">
                <a:ln>
                  <a:noFill/>
                </a:ln>
                <a:solidFill>
                  <a:srgbClr val="FF0000"/>
                </a:solidFill>
                <a:effectLst/>
                <a:uLnTx/>
                <a:uFillTx/>
                <a:latin typeface="Arial" panose="020B0604020202020204" pitchFamily="34" charset="0"/>
                <a:ea typeface="+mn-ea"/>
                <a:cs typeface="Arial" panose="020B0604020202020204" pitchFamily="34" charset="0"/>
              </a:rPr>
              <a:t>eff </a:t>
            </a:r>
            <a:r>
              <a:rPr kumimoji="0" lang="en-US" altLang="en-US"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increases for same shell) from left to right across a period</a:t>
            </a:r>
            <a:r>
              <a:rPr kumimoji="0" lang="en-US" altLang="en-US"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Cations are </a:t>
            </a:r>
            <a:r>
              <a:rPr kumimoji="0" lang="en-US" altLang="en-US"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generally smaller than their parent atoms </a:t>
            </a:r>
            <a:r>
              <a:rPr lang="en-US" altLang="en-US" dirty="0">
                <a:solidFill>
                  <a:srgbClr val="FF0000"/>
                </a:solidFill>
                <a:cs typeface="Arial" panose="020B0604020202020204" pitchFamily="34" charset="0"/>
              </a:rPr>
              <a:t>whereas</a:t>
            </a:r>
            <a:r>
              <a:rPr kumimoji="0" lang="en-US" altLang="en-US" b="1"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rPr>
              <a:t> anions are larger than their parent atom. </a:t>
            </a:r>
          </a:p>
        </p:txBody>
      </p:sp>
      <p:sp>
        <p:nvSpPr>
          <p:cNvPr id="122887" name="Slide Number Placeholder 2">
            <a:extLst>
              <a:ext uri="{FF2B5EF4-FFF2-40B4-BE49-F238E27FC236}">
                <a16:creationId xmlns:a16="http://schemas.microsoft.com/office/drawing/2014/main" xmlns="" id="{2F37A678-E041-4B9A-8D8F-8AF4C9EE5717}"/>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53F78C86-123D-4063-867D-6C63C5AD96D6}"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pic>
        <p:nvPicPr>
          <p:cNvPr id="2" name="Picture 1">
            <a:extLst>
              <a:ext uri="{FF2B5EF4-FFF2-40B4-BE49-F238E27FC236}">
                <a16:creationId xmlns:a16="http://schemas.microsoft.com/office/drawing/2014/main" xmlns="" id="{F0F472BE-8D58-454C-9C57-8E84EA785238}"/>
              </a:ext>
            </a:extLst>
          </p:cNvPr>
          <p:cNvPicPr>
            <a:picLocks noChangeAspect="1"/>
          </p:cNvPicPr>
          <p:nvPr/>
        </p:nvPicPr>
        <p:blipFill>
          <a:blip r:embed="rId3"/>
          <a:stretch>
            <a:fillRect/>
          </a:stretch>
        </p:blipFill>
        <p:spPr>
          <a:xfrm>
            <a:off x="0" y="3310592"/>
            <a:ext cx="9143998" cy="331880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a:extLst>
              <a:ext uri="{FF2B5EF4-FFF2-40B4-BE49-F238E27FC236}">
                <a16:creationId xmlns:a16="http://schemas.microsoft.com/office/drawing/2014/main" xmlns="" id="{5CA4DE2A-5F79-442F-998C-50ACC03C22E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 y="2678092"/>
            <a:ext cx="7545388" cy="38687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4931" name="Text Box 3">
            <a:extLst>
              <a:ext uri="{FF2B5EF4-FFF2-40B4-BE49-F238E27FC236}">
                <a16:creationId xmlns:a16="http://schemas.microsoft.com/office/drawing/2014/main" xmlns="" id="{65391489-05A1-4988-AA56-78CD9FDD4DD0}"/>
              </a:ext>
            </a:extLst>
          </p:cNvPr>
          <p:cNvSpPr txBox="1">
            <a:spLocks noChangeArrowheads="1"/>
          </p:cNvSpPr>
          <p:nvPr/>
        </p:nvSpPr>
        <p:spPr bwMode="auto">
          <a:xfrm>
            <a:off x="0" y="136525"/>
            <a:ext cx="9143999"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FF"/>
                </a:solidFill>
                <a:effectLst/>
                <a:uLnTx/>
                <a:uFillTx/>
                <a:latin typeface="Arial" panose="020B0604020202020204" pitchFamily="34" charset="0"/>
                <a:ea typeface="+mn-ea"/>
                <a:cs typeface="+mn-cs"/>
              </a:rPr>
              <a:t>Periodic properties of atomic radius: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FF"/>
                </a:solidFill>
                <a:effectLst/>
                <a:uLnTx/>
                <a:uFillTx/>
                <a:latin typeface="Arial" panose="020B0604020202020204" pitchFamily="34" charset="0"/>
                <a:ea typeface="+mn-ea"/>
                <a:cs typeface="+mn-cs"/>
              </a:rPr>
              <a:t>What are the correlations?</a:t>
            </a:r>
            <a:endParaRPr kumimoji="0" lang="en-US" altLang="en-US" sz="2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p:txBody>
      </p:sp>
      <p:sp>
        <p:nvSpPr>
          <p:cNvPr id="57348" name="Rectangle 4">
            <a:extLst>
              <a:ext uri="{FF2B5EF4-FFF2-40B4-BE49-F238E27FC236}">
                <a16:creationId xmlns:a16="http://schemas.microsoft.com/office/drawing/2014/main" xmlns="" id="{B521E188-55FE-4E2C-9393-53C572F2529F}"/>
              </a:ext>
            </a:extLst>
          </p:cNvPr>
          <p:cNvSpPr>
            <a:spLocks noChangeArrowheads="1"/>
          </p:cNvSpPr>
          <p:nvPr/>
        </p:nvSpPr>
        <p:spPr bwMode="auto">
          <a:xfrm>
            <a:off x="0" y="1169988"/>
            <a:ext cx="9144000" cy="15081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3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3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General Rule:  The size of an </a:t>
            </a:r>
            <a:r>
              <a:rPr kumimoji="0" lang="en-US" altLang="en-US" sz="23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atom decreases in a row as the nuclear charge increases</a:t>
            </a:r>
            <a:r>
              <a:rPr kumimoji="0" lang="en-US" altLang="en-US" sz="23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and the </a:t>
            </a:r>
            <a:r>
              <a:rPr kumimoji="0" lang="en-US" altLang="en-US" sz="23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size of an atom increases in a column as the nuclear charge increases</a:t>
            </a:r>
            <a:endParaRPr kumimoji="0" lang="en-US" alt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
        <p:nvSpPr>
          <p:cNvPr id="124933" name="Slide Number Placeholder 2">
            <a:extLst>
              <a:ext uri="{FF2B5EF4-FFF2-40B4-BE49-F238E27FC236}">
                <a16:creationId xmlns:a16="http://schemas.microsoft.com/office/drawing/2014/main" xmlns="" id="{8759EBCB-5F07-43DD-8426-23A21DDF400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5206AD7-E576-4341-9697-AC921C080F83}"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xmlns="" id="{99A5727D-01F3-4DEA-B93B-B3FADA42B76B}"/>
              </a:ext>
            </a:extLst>
          </p:cNvPr>
          <p:cNvSpPr>
            <a:spLocks noGrp="1" noChangeArrowheads="1"/>
          </p:cNvSpPr>
          <p:nvPr>
            <p:ph type="title"/>
          </p:nvPr>
        </p:nvSpPr>
        <p:spPr>
          <a:xfrm>
            <a:off x="0" y="357166"/>
            <a:ext cx="9144000" cy="785834"/>
          </a:xfrm>
          <a:solidFill>
            <a:srgbClr val="FFFFFF"/>
          </a:solidFill>
          <a:ln>
            <a:solidFill>
              <a:srgbClr val="000000"/>
            </a:solidFill>
            <a:miter lim="800000"/>
            <a:headEnd/>
            <a:tailEnd/>
          </a:ln>
        </p:spPr>
        <p:txBody>
          <a:bodyPr anchor="t"/>
          <a:lstStyle/>
          <a:p>
            <a:pPr eaLnBrk="1" hangingPunct="1"/>
            <a:r>
              <a:rPr lang="en-US" altLang="en-US" sz="3600" dirty="0">
                <a:solidFill>
                  <a:srgbClr val="FF00FF"/>
                </a:solidFill>
                <a:latin typeface="Comic Sans MS" panose="030F0702030302020204" pitchFamily="66" charset="0"/>
              </a:rPr>
              <a:t>Covalent Radii from Experiment</a:t>
            </a:r>
            <a:endParaRPr lang="en-US" altLang="en-US" sz="3600" dirty="0">
              <a:latin typeface="Comic Sans MS" panose="030F0702030302020204" pitchFamily="66" charset="0"/>
            </a:endParaRPr>
          </a:p>
        </p:txBody>
      </p:sp>
      <p:sp>
        <p:nvSpPr>
          <p:cNvPr id="129027" name="Rectangle 3">
            <a:extLst>
              <a:ext uri="{FF2B5EF4-FFF2-40B4-BE49-F238E27FC236}">
                <a16:creationId xmlns:a16="http://schemas.microsoft.com/office/drawing/2014/main" xmlns="" id="{90DBE0A4-036E-430B-AB0B-CB6E87435ACC}"/>
              </a:ext>
            </a:extLst>
          </p:cNvPr>
          <p:cNvSpPr>
            <a:spLocks noGrp="1" noChangeArrowheads="1"/>
          </p:cNvSpPr>
          <p:nvPr>
            <p:ph idx="1"/>
          </p:nvPr>
        </p:nvSpPr>
        <p:spPr>
          <a:xfrm>
            <a:off x="0" y="1524000"/>
            <a:ext cx="8686800" cy="4942175"/>
          </a:xfrm>
          <a:solidFill>
            <a:srgbClr val="FFFFFF"/>
          </a:solidFill>
          <a:ln>
            <a:solidFill>
              <a:srgbClr val="000000"/>
            </a:solidFill>
            <a:miter lim="800000"/>
            <a:headEnd/>
            <a:tailEnd/>
          </a:ln>
        </p:spPr>
        <p:txBody>
          <a:bodyPr/>
          <a:lstStyle/>
          <a:p>
            <a:pPr eaLnBrk="1" hangingPunct="1"/>
            <a:r>
              <a:rPr lang="en-US" altLang="en-US" sz="2800">
                <a:latin typeface="Comic Sans MS" panose="030F0702030302020204" pitchFamily="66" charset="0"/>
              </a:rPr>
              <a:t>The covalent radius is defined as half the distance between two atoms bound by a single bond in a molecule.</a:t>
            </a:r>
            <a:endParaRPr lang="en-US" altLang="en-US" sz="2400"/>
          </a:p>
          <a:p>
            <a:pPr eaLnBrk="1" hangingPunct="1"/>
            <a:endParaRPr lang="en-US" altLang="en-US" sz="2400"/>
          </a:p>
        </p:txBody>
      </p:sp>
      <p:sp>
        <p:nvSpPr>
          <p:cNvPr id="129029" name="Slide Number Placeholder 2">
            <a:extLst>
              <a:ext uri="{FF2B5EF4-FFF2-40B4-BE49-F238E27FC236}">
                <a16:creationId xmlns:a16="http://schemas.microsoft.com/office/drawing/2014/main" xmlns="" id="{C4AAE62B-70CC-4352-A689-075F0429C36D}"/>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7D50025E-A9C0-41BF-9EB7-B3D007D3C7BB}"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pic>
        <p:nvPicPr>
          <p:cNvPr id="129028" name="Picture 4">
            <a:extLst>
              <a:ext uri="{FF2B5EF4-FFF2-40B4-BE49-F238E27FC236}">
                <a16:creationId xmlns:a16="http://schemas.microsoft.com/office/drawing/2014/main" xmlns="" id="{5CC97B76-C9D1-47AF-8B78-C80C39EF693A}"/>
              </a:ext>
            </a:extLst>
          </p:cNvPr>
          <p:cNvPicPr>
            <a:picLocks noGrp="1" noChangeAspect="1" noChangeArrowheads="1"/>
          </p:cNvPicPr>
          <p:nvPr>
            <p:ph type="clipArt" sz="half" idx="4294967295"/>
          </p:nvPr>
        </p:nvPicPr>
        <p:blipFill>
          <a:blip r:embed="rId3" cstate="print">
            <a:extLst>
              <a:ext uri="{28A0092B-C50C-407E-A947-70E740481C1C}">
                <a14:useLocalDpi xmlns:a14="http://schemas.microsoft.com/office/drawing/2010/main" xmlns="" val="0"/>
              </a:ext>
            </a:extLst>
          </a:blip>
          <a:srcRect/>
          <a:stretch>
            <a:fillRect/>
          </a:stretch>
        </p:blipFill>
        <p:spPr>
          <a:xfrm>
            <a:off x="5334000" y="2562225"/>
            <a:ext cx="3810000" cy="2951163"/>
          </a:xfr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a:extLst>
              <a:ext uri="{FF2B5EF4-FFF2-40B4-BE49-F238E27FC236}">
                <a16:creationId xmlns:a16="http://schemas.microsoft.com/office/drawing/2014/main" xmlns="" id="{2DB523D0-43D7-46F8-843A-7E3115E2E0A7}"/>
              </a:ext>
            </a:extLst>
          </p:cNvPr>
          <p:cNvSpPr>
            <a:spLocks noChangeArrowheads="1"/>
          </p:cNvSpPr>
          <p:nvPr/>
        </p:nvSpPr>
        <p:spPr bwMode="auto">
          <a:xfrm>
            <a:off x="457200" y="9525"/>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Atomic size</a:t>
            </a:r>
            <a:r>
              <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35171" name="Text Box 7">
            <a:extLst>
              <a:ext uri="{FF2B5EF4-FFF2-40B4-BE49-F238E27FC236}">
                <a16:creationId xmlns:a16="http://schemas.microsoft.com/office/drawing/2014/main" xmlns="" id="{59C40815-FE11-469D-9FC7-A9FF66A85671}"/>
              </a:ext>
            </a:extLst>
          </p:cNvPr>
          <p:cNvSpPr txBox="1">
            <a:spLocks noChangeArrowheads="1"/>
          </p:cNvSpPr>
          <p:nvPr/>
        </p:nvSpPr>
        <p:spPr bwMode="auto">
          <a:xfrm>
            <a:off x="0" y="1044575"/>
            <a:ext cx="91440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Size of Atom</a:t>
            </a:r>
          </a:p>
          <a:p>
            <a:pPr marL="1371600" marR="0" lvl="2" indent="-45720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Changes in Size Affects Chemical Behavior</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Wingdings" panose="05000000000000000000" pitchFamily="2" charset="2"/>
              </a:rPr>
              <a:t> </a:t>
            </a:r>
          </a:p>
          <a:p>
            <a:pPr marL="2286000" marR="0" lvl="4" indent="-457200" algn="l" defTabSz="914400" rtl="0" eaLnBrk="1" fontAlgn="auto" latinLnBrk="0" hangingPunct="1">
              <a:lnSpc>
                <a:spcPct val="100000"/>
              </a:lnSpc>
              <a:spcBef>
                <a:spcPts val="0"/>
              </a:spcBef>
              <a:spcAft>
                <a:spcPts val="0"/>
              </a:spcAft>
              <a:buClr>
                <a:srgbClr val="336600"/>
              </a:buClr>
              <a:buSzPct val="60000"/>
              <a:buFont typeface="Wingdings" panose="05000000000000000000" pitchFamily="2" charset="2"/>
              <a:buChar char="Ø"/>
              <a:tabLst/>
              <a:defRPr/>
            </a:pPr>
            <a:endParaRPr kumimoji="0" lang="en-US" altLang="en-US" sz="1600" b="0" i="0" u="none" strike="noStrike" kern="1200" cap="none" spc="0" normalizeH="0" baseline="0" noProof="0" dirty="0">
              <a:ln>
                <a:noFill/>
              </a:ln>
              <a:solidFill>
                <a:srgbClr val="6600FF"/>
              </a:solidFill>
              <a:effectLst/>
              <a:uLnTx/>
              <a:uFillTx/>
              <a:latin typeface="Arial" panose="020B0604020202020204" pitchFamily="34" charset="0"/>
              <a:ea typeface="+mn-ea"/>
              <a:cs typeface="+mn-cs"/>
            </a:endParaRPr>
          </a:p>
        </p:txBody>
      </p:sp>
      <p:sp>
        <p:nvSpPr>
          <p:cNvPr id="135172" name="Text Box 8">
            <a:extLst>
              <a:ext uri="{FF2B5EF4-FFF2-40B4-BE49-F238E27FC236}">
                <a16:creationId xmlns:a16="http://schemas.microsoft.com/office/drawing/2014/main" xmlns="" id="{9839C8EC-3CF9-4D4E-9F6C-190DFF2B09C5}"/>
              </a:ext>
            </a:extLst>
          </p:cNvPr>
          <p:cNvSpPr txBox="1">
            <a:spLocks noChangeArrowheads="1"/>
          </p:cNvSpPr>
          <p:nvPr/>
        </p:nvSpPr>
        <p:spPr bwMode="auto">
          <a:xfrm>
            <a:off x="190500" y="3059113"/>
            <a:ext cx="2292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Decrease in Radius</a:t>
            </a:r>
          </a:p>
        </p:txBody>
      </p:sp>
      <p:sp>
        <p:nvSpPr>
          <p:cNvPr id="135173" name="AutoShape 9">
            <a:extLst>
              <a:ext uri="{FF2B5EF4-FFF2-40B4-BE49-F238E27FC236}">
                <a16:creationId xmlns:a16="http://schemas.microsoft.com/office/drawing/2014/main" xmlns="" id="{24EB9FE7-A765-4FC3-91AE-3F2683DDB931}"/>
              </a:ext>
            </a:extLst>
          </p:cNvPr>
          <p:cNvSpPr>
            <a:spLocks noChangeArrowheads="1"/>
          </p:cNvSpPr>
          <p:nvPr/>
        </p:nvSpPr>
        <p:spPr bwMode="auto">
          <a:xfrm>
            <a:off x="2522538" y="3162300"/>
            <a:ext cx="506412" cy="225425"/>
          </a:xfrm>
          <a:prstGeom prst="rightArrow">
            <a:avLst>
              <a:gd name="adj1" fmla="val 50000"/>
              <a:gd name="adj2" fmla="val 5616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135174" name="Text Box 10">
            <a:extLst>
              <a:ext uri="{FF2B5EF4-FFF2-40B4-BE49-F238E27FC236}">
                <a16:creationId xmlns:a16="http://schemas.microsoft.com/office/drawing/2014/main" xmlns="" id="{46C7D44D-B2A1-4ACE-96C8-179B064FFF6C}"/>
              </a:ext>
            </a:extLst>
          </p:cNvPr>
          <p:cNvSpPr txBox="1">
            <a:spLocks noChangeArrowheads="1"/>
          </p:cNvSpPr>
          <p:nvPr/>
        </p:nvSpPr>
        <p:spPr bwMode="auto">
          <a:xfrm>
            <a:off x="3132138" y="2892425"/>
            <a:ext cx="255905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Increase in attraction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between nucleus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electrons</a:t>
            </a:r>
          </a:p>
        </p:txBody>
      </p:sp>
      <p:pic>
        <p:nvPicPr>
          <p:cNvPr id="135175" name="Picture 11">
            <a:extLst>
              <a:ext uri="{FF2B5EF4-FFF2-40B4-BE49-F238E27FC236}">
                <a16:creationId xmlns:a16="http://schemas.microsoft.com/office/drawing/2014/main" xmlns="" id="{2767905B-6B0E-4A4C-8264-E8A5E55FD2A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l="67784" t="90666" b="2667"/>
          <a:stretch>
            <a:fillRect/>
          </a:stretch>
        </p:blipFill>
        <p:spPr bwMode="auto">
          <a:xfrm>
            <a:off x="247650" y="3538538"/>
            <a:ext cx="2349500" cy="265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176" name="AutoShape 20">
            <a:extLst>
              <a:ext uri="{FF2B5EF4-FFF2-40B4-BE49-F238E27FC236}">
                <a16:creationId xmlns:a16="http://schemas.microsoft.com/office/drawing/2014/main" xmlns="" id="{B9C49CAD-E379-47EF-BED9-78B15F803149}"/>
              </a:ext>
            </a:extLst>
          </p:cNvPr>
          <p:cNvSpPr>
            <a:spLocks noChangeArrowheads="1"/>
          </p:cNvSpPr>
          <p:nvPr/>
        </p:nvSpPr>
        <p:spPr bwMode="auto">
          <a:xfrm>
            <a:off x="5729288" y="3184525"/>
            <a:ext cx="506412" cy="225425"/>
          </a:xfrm>
          <a:prstGeom prst="rightArrow">
            <a:avLst>
              <a:gd name="adj1" fmla="val 50000"/>
              <a:gd name="adj2" fmla="val 5616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135177" name="Text Box 21">
            <a:extLst>
              <a:ext uri="{FF2B5EF4-FFF2-40B4-BE49-F238E27FC236}">
                <a16:creationId xmlns:a16="http://schemas.microsoft.com/office/drawing/2014/main" xmlns="" id="{B9AF1D05-6043-4B49-83D0-95C21A4296D6}"/>
              </a:ext>
            </a:extLst>
          </p:cNvPr>
          <p:cNvSpPr txBox="1">
            <a:spLocks noChangeArrowheads="1"/>
          </p:cNvSpPr>
          <p:nvPr/>
        </p:nvSpPr>
        <p:spPr bwMode="auto">
          <a:xfrm>
            <a:off x="6577013" y="2705100"/>
            <a:ext cx="2127250" cy="1190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Increase 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ionization energy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electron affinity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660066"/>
                </a:solidFill>
                <a:effectLst/>
                <a:uLnTx/>
                <a:uFillTx/>
                <a:latin typeface="Arial" panose="020B0604020202020204" pitchFamily="34" charset="0"/>
                <a:ea typeface="+mn-ea"/>
                <a:cs typeface="+mn-cs"/>
              </a:rPr>
              <a:t>electronegativity</a:t>
            </a:r>
          </a:p>
        </p:txBody>
      </p:sp>
      <p:pic>
        <p:nvPicPr>
          <p:cNvPr id="135178" name="Picture 22">
            <a:extLst>
              <a:ext uri="{FF2B5EF4-FFF2-40B4-BE49-F238E27FC236}">
                <a16:creationId xmlns:a16="http://schemas.microsoft.com/office/drawing/2014/main" xmlns="" id="{127E3F0F-1949-4363-A8B5-D962F1B92E35}"/>
              </a:ext>
            </a:extLst>
          </p:cNvPr>
          <p:cNvPicPr>
            <a:picLocks noChangeAspect="1" noChangeArrowheads="1" noCrop="1"/>
          </p:cNvPicPr>
          <p:nvPr/>
        </p:nvPicPr>
        <p:blipFill>
          <a:blip r:embed="rId3">
            <a:extLst>
              <a:ext uri="{28A0092B-C50C-407E-A947-70E740481C1C}">
                <a14:useLocalDpi xmlns:a14="http://schemas.microsoft.com/office/drawing/2010/main" xmlns="" val="0"/>
              </a:ext>
            </a:extLst>
          </a:blip>
          <a:srcRect/>
          <a:stretch>
            <a:fillRect/>
          </a:stretch>
        </p:blipFill>
        <p:spPr bwMode="auto">
          <a:xfrm>
            <a:off x="6254750" y="3925888"/>
            <a:ext cx="2632075" cy="1912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5179" name="Picture 23">
            <a:extLst>
              <a:ext uri="{FF2B5EF4-FFF2-40B4-BE49-F238E27FC236}">
                <a16:creationId xmlns:a16="http://schemas.microsoft.com/office/drawing/2014/main" xmlns="" id="{3BB17DB8-96B1-4EAB-AFFD-DF78690979BA}"/>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92438" y="3898900"/>
            <a:ext cx="3048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5180" name="Slide Number Placeholder 2">
            <a:extLst>
              <a:ext uri="{FF2B5EF4-FFF2-40B4-BE49-F238E27FC236}">
                <a16:creationId xmlns:a16="http://schemas.microsoft.com/office/drawing/2014/main" xmlns="" id="{42FDD4B4-C4D1-448B-A292-06C7EC490486}"/>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C2C02FF-F68F-42EE-B96C-1EE14E14BCC8}"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1">
            <a:extLst>
              <a:ext uri="{FF2B5EF4-FFF2-40B4-BE49-F238E27FC236}">
                <a16:creationId xmlns:a16="http://schemas.microsoft.com/office/drawing/2014/main" xmlns="" id="{26A6B173-328F-40BA-9F60-96C1978A1C6D}"/>
              </a:ext>
            </a:extLst>
          </p:cNvPr>
          <p:cNvSpPr txBox="1">
            <a:spLocks noChangeArrowheads="1"/>
          </p:cNvSpPr>
          <p:nvPr/>
        </p:nvSpPr>
        <p:spPr bwMode="auto">
          <a:xfrm>
            <a:off x="0" y="897394"/>
            <a:ext cx="9144000" cy="5591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endParaRPr lang="en-GB" altLang="en-US" sz="2200" dirty="0">
              <a:latin typeface="Comic Sans MS" panose="030F0702030302020204" pitchFamily="66" charset="0"/>
            </a:endParaRPr>
          </a:p>
          <a:p>
            <a:pPr algn="just" eaLnBrk="1" hangingPunct="1"/>
            <a:endParaRPr lang="en-GB" altLang="en-US" sz="2200" b="0" dirty="0">
              <a:latin typeface="Comic Sans MS" panose="030F0702030302020204" pitchFamily="66" charset="0"/>
            </a:endParaRPr>
          </a:p>
          <a:p>
            <a:pPr algn="just" eaLnBrk="1" hangingPunct="1"/>
            <a:r>
              <a:rPr lang="en-GB" altLang="en-US" sz="2200" b="0" dirty="0" smtClean="0">
                <a:latin typeface="Comic Sans MS" panose="030F0702030302020204" pitchFamily="66" charset="0"/>
              </a:rPr>
              <a:t>Carbon has 6 electrons and can be represented thus</a:t>
            </a:r>
            <a:r>
              <a:rPr lang="en-GB" altLang="en-US" sz="2200" dirty="0" smtClean="0">
                <a:latin typeface="Comic Sans MS" panose="030F0702030302020204" pitchFamily="66" charset="0"/>
              </a:rPr>
              <a:t>: </a:t>
            </a:r>
          </a:p>
          <a:p>
            <a:pPr algn="just" eaLnBrk="1" hangingPunct="1"/>
            <a:r>
              <a:rPr lang="en-GB" altLang="en-US" sz="2000" i="1" dirty="0" smtClean="0">
                <a:solidFill>
                  <a:srgbClr val="FF0000"/>
                </a:solidFill>
                <a:latin typeface="Comic Sans MS" panose="030F0702030302020204" pitchFamily="66" charset="0"/>
              </a:rPr>
              <a:t>Electronic Configuration</a:t>
            </a:r>
            <a:r>
              <a:rPr lang="en-GB" altLang="en-US" sz="2200" i="1" dirty="0" smtClean="0">
                <a:solidFill>
                  <a:srgbClr val="FF0000"/>
                </a:solidFill>
                <a:latin typeface="Comic Sans MS" panose="030F0702030302020204" pitchFamily="66" charset="0"/>
              </a:rPr>
              <a:t>:</a:t>
            </a:r>
            <a:r>
              <a:rPr lang="en-GB" altLang="en-US" sz="2200" dirty="0" smtClean="0">
                <a:solidFill>
                  <a:srgbClr val="FF0000"/>
                </a:solidFill>
                <a:latin typeface="Comic Sans MS" panose="030F0702030302020204" pitchFamily="66" charset="0"/>
              </a:rPr>
              <a:t> </a:t>
            </a:r>
            <a:r>
              <a:rPr lang="en-GB" altLang="en-US" sz="2200" dirty="0" smtClean="0">
                <a:latin typeface="Comic Sans MS" panose="030F0702030302020204" pitchFamily="66" charset="0"/>
              </a:rPr>
              <a:t>1s</a:t>
            </a:r>
            <a:r>
              <a:rPr lang="en-GB" altLang="en-US" sz="2200" baseline="30000" dirty="0" smtClean="0">
                <a:latin typeface="Comic Sans MS" panose="030F0702030302020204" pitchFamily="66" charset="0"/>
              </a:rPr>
              <a:t>2</a:t>
            </a:r>
            <a:r>
              <a:rPr lang="en-GB" altLang="en-US" sz="2200" dirty="0" smtClean="0">
                <a:latin typeface="Comic Sans MS" panose="030F0702030302020204" pitchFamily="66" charset="0"/>
              </a:rPr>
              <a:t>2s</a:t>
            </a:r>
            <a:r>
              <a:rPr lang="en-GB" altLang="en-US" sz="2200" baseline="30000" dirty="0" smtClean="0">
                <a:latin typeface="Comic Sans MS" panose="030F0702030302020204" pitchFamily="66" charset="0"/>
              </a:rPr>
              <a:t>2</a:t>
            </a:r>
            <a:r>
              <a:rPr lang="en-GB" altLang="en-US" sz="2200" dirty="0" smtClean="0">
                <a:latin typeface="Comic Sans MS" panose="030F0702030302020204" pitchFamily="66" charset="0"/>
              </a:rPr>
              <a:t>2p</a:t>
            </a:r>
            <a:r>
              <a:rPr lang="en-GB" altLang="en-US" sz="2200" baseline="30000" dirty="0" smtClean="0">
                <a:latin typeface="Comic Sans MS" panose="030F0702030302020204" pitchFamily="66" charset="0"/>
              </a:rPr>
              <a:t>2</a:t>
            </a:r>
            <a:r>
              <a:rPr lang="en-GB" altLang="en-US" sz="2200" dirty="0" smtClean="0">
                <a:latin typeface="Comic Sans MS" panose="030F0702030302020204" pitchFamily="66" charset="0"/>
              </a:rPr>
              <a:t> </a:t>
            </a:r>
          </a:p>
          <a:p>
            <a:pPr algn="just" eaLnBrk="1" hangingPunct="1"/>
            <a:endParaRPr lang="en-GB" altLang="en-US" sz="2200" dirty="0" smtClean="0">
              <a:latin typeface="Comic Sans MS" panose="030F0702030302020204" pitchFamily="66" charset="0"/>
            </a:endParaRPr>
          </a:p>
          <a:p>
            <a:pPr algn="just" eaLnBrk="1" hangingPunct="1"/>
            <a:endParaRPr lang="en-GB" altLang="en-US" sz="2200" i="1" dirty="0" smtClean="0">
              <a:solidFill>
                <a:srgbClr val="FF0000"/>
              </a:solidFill>
              <a:latin typeface="Comic Sans MS" panose="030F0702030302020204" pitchFamily="66" charset="0"/>
            </a:endParaRPr>
          </a:p>
          <a:p>
            <a:pPr algn="just" eaLnBrk="1" hangingPunct="1"/>
            <a:r>
              <a:rPr lang="en-GB" altLang="en-US" sz="2200" dirty="0" smtClean="0">
                <a:latin typeface="Comic Sans MS" panose="030F0702030302020204" pitchFamily="66" charset="0"/>
              </a:rPr>
              <a:t>			1s  2s  2p  OR 1s    2s  2p</a:t>
            </a:r>
            <a:r>
              <a:rPr lang="en-GB" altLang="en-US" sz="2200" baseline="-25000" dirty="0" smtClean="0">
                <a:latin typeface="Comic Sans MS" panose="030F0702030302020204" pitchFamily="66" charset="0"/>
              </a:rPr>
              <a:t>x</a:t>
            </a:r>
            <a:r>
              <a:rPr lang="en-GB" altLang="en-US" sz="2200" dirty="0" smtClean="0">
                <a:latin typeface="Comic Sans MS" panose="030F0702030302020204" pitchFamily="66" charset="0"/>
              </a:rPr>
              <a:t>  2p</a:t>
            </a:r>
            <a:r>
              <a:rPr lang="en-GB" altLang="en-US" sz="2200" baseline="-25000" dirty="0" smtClean="0">
                <a:latin typeface="Comic Sans MS" panose="030F0702030302020204" pitchFamily="66" charset="0"/>
              </a:rPr>
              <a:t>y</a:t>
            </a:r>
            <a:r>
              <a:rPr lang="en-GB" altLang="en-US" sz="2200" dirty="0" smtClean="0">
                <a:latin typeface="Comic Sans MS" panose="030F0702030302020204" pitchFamily="66" charset="0"/>
              </a:rPr>
              <a:t>  2p</a:t>
            </a:r>
            <a:r>
              <a:rPr lang="en-GB" altLang="en-US" sz="2200" baseline="-25000" dirty="0" smtClean="0">
                <a:latin typeface="Comic Sans MS" panose="030F0702030302020204" pitchFamily="66" charset="0"/>
              </a:rPr>
              <a:t>z</a:t>
            </a:r>
            <a:r>
              <a:rPr lang="en-GB" altLang="en-US" sz="2200" dirty="0" smtClean="0">
                <a:latin typeface="Comic Sans MS" panose="030F0702030302020204" pitchFamily="66" charset="0"/>
              </a:rPr>
              <a:t> </a:t>
            </a:r>
          </a:p>
          <a:p>
            <a:pPr algn="just" eaLnBrk="1" hangingPunct="1"/>
            <a:endParaRPr lang="en-GB" altLang="en-US" sz="2200" dirty="0" smtClean="0">
              <a:latin typeface="Comic Sans MS" panose="030F0702030302020204" pitchFamily="66" charset="0"/>
            </a:endParaRPr>
          </a:p>
          <a:p>
            <a:pPr>
              <a:buFont typeface="Wingdings" pitchFamily="2" charset="2"/>
              <a:buChar char="Ø"/>
            </a:pPr>
            <a:r>
              <a:rPr lang="en-GB" sz="2000" b="0" dirty="0" smtClean="0"/>
              <a:t>The shorthand form of representing the arrangement of electrons in </a:t>
            </a:r>
            <a:r>
              <a:rPr lang="en-GB" sz="2000" b="0" dirty="0" err="1" smtClean="0"/>
              <a:t>orbitals</a:t>
            </a:r>
            <a:r>
              <a:rPr lang="en-GB" sz="2000" b="0" dirty="0" smtClean="0"/>
              <a:t> can be in form of a diagram or in a </a:t>
            </a:r>
            <a:r>
              <a:rPr lang="en-GB" sz="2000" b="0" dirty="0" smtClean="0"/>
              <a:t>specified configuration as is shown for carbon above.</a:t>
            </a:r>
          </a:p>
          <a:p>
            <a:pPr>
              <a:buFont typeface="Wingdings" pitchFamily="2" charset="2"/>
              <a:buChar char="Ø"/>
            </a:pPr>
            <a:r>
              <a:rPr lang="en-GB" sz="2000" b="0" dirty="0" smtClean="0"/>
              <a:t> </a:t>
            </a:r>
            <a:r>
              <a:rPr lang="en-GB" sz="2400" dirty="0" smtClean="0"/>
              <a:t/>
            </a:r>
            <a:br>
              <a:rPr lang="en-GB" sz="2400" dirty="0" smtClean="0"/>
            </a:br>
            <a:endParaRPr lang="en-GB" altLang="en-US" sz="2200" baseline="-25000" dirty="0" smtClean="0">
              <a:latin typeface="Comic Sans MS" panose="030F0702030302020204" pitchFamily="66" charset="0"/>
            </a:endParaRPr>
          </a:p>
          <a:p>
            <a:pPr algn="just" eaLnBrk="1" hangingPunct="1">
              <a:buFont typeface="Wingdings" pitchFamily="2" charset="2"/>
              <a:buChar char="v"/>
            </a:pPr>
            <a:r>
              <a:rPr lang="en-GB" altLang="en-US" b="0" dirty="0" smtClean="0">
                <a:latin typeface="Comic Sans MS" panose="030F0702030302020204" pitchFamily="66" charset="0"/>
              </a:rPr>
              <a:t>Another way of writing electronic configuration is to use the </a:t>
            </a:r>
            <a:r>
              <a:rPr lang="en-GB" altLang="en-US" i="1" dirty="0" smtClean="0">
                <a:solidFill>
                  <a:srgbClr val="FF0000"/>
                </a:solidFill>
                <a:latin typeface="Comic Sans MS" panose="030F0702030302020204" pitchFamily="66" charset="0"/>
              </a:rPr>
              <a:t>Abbreviated format. </a:t>
            </a:r>
            <a:r>
              <a:rPr lang="en-GB" altLang="en-US" b="0" dirty="0" smtClean="0">
                <a:latin typeface="Comic Sans MS" panose="030F0702030302020204" pitchFamily="66" charset="0"/>
              </a:rPr>
              <a:t>This involves using the configuration of noble gas preceding the desired element and filling the remaining valence electrons in the next principal quantum level.</a:t>
            </a:r>
          </a:p>
          <a:p>
            <a:pPr algn="just" eaLnBrk="1" hangingPunct="1"/>
            <a:endParaRPr lang="en-GB" altLang="en-US" sz="2200" baseline="-25000" dirty="0">
              <a:latin typeface="Comic Sans MS" panose="030F0702030302020204" pitchFamily="66" charset="0"/>
            </a:endParaRPr>
          </a:p>
        </p:txBody>
      </p:sp>
      <p:pic>
        <p:nvPicPr>
          <p:cNvPr id="36867" name="Picture 4">
            <a:extLst>
              <a:ext uri="{FF2B5EF4-FFF2-40B4-BE49-F238E27FC236}">
                <a16:creationId xmlns:a16="http://schemas.microsoft.com/office/drawing/2014/main" xmlns="" id="{E115AA24-91FB-49E6-BA8A-D6A3F062B9E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86063" y="2346325"/>
            <a:ext cx="1524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8" name="Picture 6">
            <a:extLst>
              <a:ext uri="{FF2B5EF4-FFF2-40B4-BE49-F238E27FC236}">
                <a16:creationId xmlns:a16="http://schemas.microsoft.com/office/drawing/2014/main" xmlns="" id="{9CE3E734-B4CE-49FF-8DD9-4E94517887D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628172">
            <a:off x="4103688" y="2327275"/>
            <a:ext cx="1524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69" name="Picture 7">
            <a:extLst>
              <a:ext uri="{FF2B5EF4-FFF2-40B4-BE49-F238E27FC236}">
                <a16:creationId xmlns:a16="http://schemas.microsoft.com/office/drawing/2014/main" xmlns="" id="{47971340-1D12-4ADC-B8A9-5BA2041B05A8}"/>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628172">
            <a:off x="5930900" y="2352675"/>
            <a:ext cx="1524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0" name="Picture 8">
            <a:extLst>
              <a:ext uri="{FF2B5EF4-FFF2-40B4-BE49-F238E27FC236}">
                <a16:creationId xmlns:a16="http://schemas.microsoft.com/office/drawing/2014/main" xmlns="" id="{C35A749D-BDB3-4C26-8A08-2A342E9389F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628172">
            <a:off x="5195888" y="2351088"/>
            <a:ext cx="153987"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1" name="Picture 14">
            <a:extLst>
              <a:ext uri="{FF2B5EF4-FFF2-40B4-BE49-F238E27FC236}">
                <a16:creationId xmlns:a16="http://schemas.microsoft.com/office/drawing/2014/main" xmlns="" id="{7558E988-B905-4828-AF46-132ABD4F268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628172">
            <a:off x="3551238" y="2351088"/>
            <a:ext cx="152400"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2" name="Picture 15">
            <a:extLst>
              <a:ext uri="{FF2B5EF4-FFF2-40B4-BE49-F238E27FC236}">
                <a16:creationId xmlns:a16="http://schemas.microsoft.com/office/drawing/2014/main" xmlns="" id="{92C29B6C-8C26-4373-B9E2-3980E9E9BD0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10628172">
            <a:off x="2943225" y="2333625"/>
            <a:ext cx="1524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3" name="Picture 16">
            <a:extLst>
              <a:ext uri="{FF2B5EF4-FFF2-40B4-BE49-F238E27FC236}">
                <a16:creationId xmlns:a16="http://schemas.microsoft.com/office/drawing/2014/main" xmlns="" id="{E1831F5C-7CF6-41D4-9BD6-6F130BAB3A5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375025" y="2357438"/>
            <a:ext cx="152400" cy="38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4" name="Picture 17">
            <a:extLst>
              <a:ext uri="{FF2B5EF4-FFF2-40B4-BE49-F238E27FC236}">
                <a16:creationId xmlns:a16="http://schemas.microsoft.com/office/drawing/2014/main" xmlns="" id="{4FBA20CD-1E06-468C-8A71-636EED91DBD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35413" y="2327275"/>
            <a:ext cx="1524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5" name="Picture 18">
            <a:extLst>
              <a:ext uri="{FF2B5EF4-FFF2-40B4-BE49-F238E27FC236}">
                <a16:creationId xmlns:a16="http://schemas.microsoft.com/office/drawing/2014/main" xmlns="" id="{57A1C76A-5AEF-45B1-84E6-87692134E05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75325" y="2366963"/>
            <a:ext cx="152400"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6" name="Picture 19">
            <a:extLst>
              <a:ext uri="{FF2B5EF4-FFF2-40B4-BE49-F238E27FC236}">
                <a16:creationId xmlns:a16="http://schemas.microsoft.com/office/drawing/2014/main" xmlns="" id="{0219D2DA-4655-48BC-B275-E4B4D19CCF3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41900" y="2351088"/>
            <a:ext cx="152400" cy="382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7" name="Picture 20">
            <a:extLst>
              <a:ext uri="{FF2B5EF4-FFF2-40B4-BE49-F238E27FC236}">
                <a16:creationId xmlns:a16="http://schemas.microsoft.com/office/drawing/2014/main" xmlns="" id="{76F49342-5998-445D-8963-87E3F5C0A1A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03975" y="2362200"/>
            <a:ext cx="1524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6878" name="Picture 21">
            <a:extLst>
              <a:ext uri="{FF2B5EF4-FFF2-40B4-BE49-F238E27FC236}">
                <a16:creationId xmlns:a16="http://schemas.microsoft.com/office/drawing/2014/main" xmlns="" id="{E27E012F-4142-48E5-BDD0-F12F2A69BFF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34213" y="2317750"/>
            <a:ext cx="152400" cy="38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9" name="TextBox 26">
            <a:extLst>
              <a:ext uri="{FF2B5EF4-FFF2-40B4-BE49-F238E27FC236}">
                <a16:creationId xmlns:a16="http://schemas.microsoft.com/office/drawing/2014/main" xmlns="" id="{9752058C-1DA7-4242-9A00-7C1EE9117938}"/>
              </a:ext>
            </a:extLst>
          </p:cNvPr>
          <p:cNvSpPr txBox="1">
            <a:spLocks noChangeArrowheads="1"/>
          </p:cNvSpPr>
          <p:nvPr/>
        </p:nvSpPr>
        <p:spPr bwMode="auto">
          <a:xfrm>
            <a:off x="4114800" y="3157538"/>
            <a:ext cx="9144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0" name="TextBox 27">
            <a:extLst>
              <a:ext uri="{FF2B5EF4-FFF2-40B4-BE49-F238E27FC236}">
                <a16:creationId xmlns:a16="http://schemas.microsoft.com/office/drawing/2014/main" xmlns="" id="{CD0ACBBA-9D3A-4A3D-8C4E-584BFD76F8BF}"/>
              </a:ext>
            </a:extLst>
          </p:cNvPr>
          <p:cNvSpPr txBox="1">
            <a:spLocks noChangeArrowheads="1"/>
          </p:cNvSpPr>
          <p:nvPr/>
        </p:nvSpPr>
        <p:spPr bwMode="auto">
          <a:xfrm>
            <a:off x="3935413" y="2317750"/>
            <a:ext cx="339725" cy="436563"/>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1" name="TextBox 39">
            <a:extLst>
              <a:ext uri="{FF2B5EF4-FFF2-40B4-BE49-F238E27FC236}">
                <a16:creationId xmlns:a16="http://schemas.microsoft.com/office/drawing/2014/main" xmlns="" id="{7BF19591-A53E-4D57-BEBF-91A3A6FAEBA1}"/>
              </a:ext>
            </a:extLst>
          </p:cNvPr>
          <p:cNvSpPr txBox="1">
            <a:spLocks noChangeArrowheads="1"/>
          </p:cNvSpPr>
          <p:nvPr/>
        </p:nvSpPr>
        <p:spPr bwMode="auto">
          <a:xfrm>
            <a:off x="2779713" y="2316163"/>
            <a:ext cx="339725" cy="436562"/>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2" name="TextBox 40">
            <a:extLst>
              <a:ext uri="{FF2B5EF4-FFF2-40B4-BE49-F238E27FC236}">
                <a16:creationId xmlns:a16="http://schemas.microsoft.com/office/drawing/2014/main" xmlns="" id="{DDF0E78E-BDE5-4DDF-8205-535CF1C6D905}"/>
              </a:ext>
            </a:extLst>
          </p:cNvPr>
          <p:cNvSpPr txBox="1">
            <a:spLocks noChangeArrowheads="1"/>
          </p:cNvSpPr>
          <p:nvPr/>
        </p:nvSpPr>
        <p:spPr bwMode="auto">
          <a:xfrm>
            <a:off x="3381375" y="2312988"/>
            <a:ext cx="339725" cy="436562"/>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3" name="TextBox 41">
            <a:extLst>
              <a:ext uri="{FF2B5EF4-FFF2-40B4-BE49-F238E27FC236}">
                <a16:creationId xmlns:a16="http://schemas.microsoft.com/office/drawing/2014/main" xmlns="" id="{718591BF-0B31-4A66-BC63-41B0E65A820E}"/>
              </a:ext>
            </a:extLst>
          </p:cNvPr>
          <p:cNvSpPr txBox="1">
            <a:spLocks noChangeArrowheads="1"/>
          </p:cNvSpPr>
          <p:nvPr/>
        </p:nvSpPr>
        <p:spPr bwMode="auto">
          <a:xfrm>
            <a:off x="5026025" y="2311400"/>
            <a:ext cx="339725" cy="436563"/>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4" name="TextBox 42">
            <a:extLst>
              <a:ext uri="{FF2B5EF4-FFF2-40B4-BE49-F238E27FC236}">
                <a16:creationId xmlns:a16="http://schemas.microsoft.com/office/drawing/2014/main" xmlns="" id="{4CF26DA4-4689-4DD5-991C-51D7CB2ABB8F}"/>
              </a:ext>
            </a:extLst>
          </p:cNvPr>
          <p:cNvSpPr txBox="1">
            <a:spLocks noChangeArrowheads="1"/>
          </p:cNvSpPr>
          <p:nvPr/>
        </p:nvSpPr>
        <p:spPr bwMode="auto">
          <a:xfrm>
            <a:off x="5783263" y="2322513"/>
            <a:ext cx="339725" cy="436562"/>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5" name="TextBox 43">
            <a:extLst>
              <a:ext uri="{FF2B5EF4-FFF2-40B4-BE49-F238E27FC236}">
                <a16:creationId xmlns:a16="http://schemas.microsoft.com/office/drawing/2014/main" xmlns="" id="{E9FD2A8C-75B3-401A-8553-BC00FAFDFDFF}"/>
              </a:ext>
            </a:extLst>
          </p:cNvPr>
          <p:cNvSpPr txBox="1">
            <a:spLocks noChangeArrowheads="1"/>
          </p:cNvSpPr>
          <p:nvPr/>
        </p:nvSpPr>
        <p:spPr bwMode="auto">
          <a:xfrm>
            <a:off x="6343650" y="2306638"/>
            <a:ext cx="339725" cy="436562"/>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6" name="TextBox 44">
            <a:extLst>
              <a:ext uri="{FF2B5EF4-FFF2-40B4-BE49-F238E27FC236}">
                <a16:creationId xmlns:a16="http://schemas.microsoft.com/office/drawing/2014/main" xmlns="" id="{D8EE8C17-1886-4607-A6B0-94F912B9232E}"/>
              </a:ext>
            </a:extLst>
          </p:cNvPr>
          <p:cNvSpPr txBox="1">
            <a:spLocks noChangeArrowheads="1"/>
          </p:cNvSpPr>
          <p:nvPr/>
        </p:nvSpPr>
        <p:spPr bwMode="auto">
          <a:xfrm>
            <a:off x="7002463" y="2317750"/>
            <a:ext cx="339725" cy="436563"/>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36887" name="TextBox 45">
            <a:extLst>
              <a:ext uri="{FF2B5EF4-FFF2-40B4-BE49-F238E27FC236}">
                <a16:creationId xmlns:a16="http://schemas.microsoft.com/office/drawing/2014/main" xmlns="" id="{58A79DA5-2A3D-45D5-972D-5ADE5B452847}"/>
              </a:ext>
            </a:extLst>
          </p:cNvPr>
          <p:cNvSpPr txBox="1">
            <a:spLocks noChangeArrowheads="1"/>
          </p:cNvSpPr>
          <p:nvPr/>
        </p:nvSpPr>
        <p:spPr bwMode="auto">
          <a:xfrm>
            <a:off x="7731125" y="2287588"/>
            <a:ext cx="339725" cy="436562"/>
          </a:xfrm>
          <a:prstGeom prst="rect">
            <a:avLst/>
          </a:prstGeom>
          <a:noFill/>
          <a:ln w="5715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lang="en-GB" altLang="en-US"/>
          </a:p>
        </p:txBody>
      </p:sp>
      <p:sp>
        <p:nvSpPr>
          <p:cNvPr id="4" name="Title 3">
            <a:extLst>
              <a:ext uri="{FF2B5EF4-FFF2-40B4-BE49-F238E27FC236}">
                <a16:creationId xmlns:a16="http://schemas.microsoft.com/office/drawing/2014/main" xmlns="" id="{356304DE-F17C-40D1-AF0A-1483A4059BCE}"/>
              </a:ext>
            </a:extLst>
          </p:cNvPr>
          <p:cNvSpPr>
            <a:spLocks noGrp="1"/>
          </p:cNvSpPr>
          <p:nvPr>
            <p:ph type="title"/>
          </p:nvPr>
        </p:nvSpPr>
        <p:spPr>
          <a:xfrm>
            <a:off x="1142976" y="285728"/>
            <a:ext cx="7786742" cy="914400"/>
          </a:xfrm>
        </p:spPr>
        <p:txBody>
          <a:bodyPr>
            <a:noAutofit/>
          </a:bodyPr>
          <a:lstStyle/>
          <a:p>
            <a:pPr algn="just"/>
            <a:r>
              <a:rPr lang="en-GB" sz="3200" dirty="0" smtClean="0"/>
              <a:t>Electronic diagram and Configuration</a:t>
            </a:r>
            <a:endParaRPr lang="en-GB" sz="3200" dirty="0"/>
          </a:p>
        </p:txBody>
      </p:sp>
      <p:sp>
        <p:nvSpPr>
          <p:cNvPr id="50" name="Slide Number Placeholder 49">
            <a:extLst>
              <a:ext uri="{FF2B5EF4-FFF2-40B4-BE49-F238E27FC236}">
                <a16:creationId xmlns:a16="http://schemas.microsoft.com/office/drawing/2014/main" xmlns="" id="{1C3B1BDD-20A7-4028-8AC6-7CE5C0B1C295}"/>
              </a:ext>
            </a:extLst>
          </p:cNvPr>
          <p:cNvSpPr>
            <a:spLocks noGrp="1"/>
          </p:cNvSpPr>
          <p:nvPr>
            <p:ph type="sldNum" sz="quarter" idx="12"/>
          </p:nvPr>
        </p:nvSpPr>
        <p:spPr/>
        <p:txBody>
          <a:bodyPr/>
          <a:lstStyle/>
          <a:p>
            <a:pPr>
              <a:defRPr/>
            </a:pPr>
            <a:fld id="{90CB5B3B-35D0-4ED6-AC74-B579D0861D85}" type="slidenum">
              <a:rPr lang="en-US" altLang="en-US"/>
              <a:pPr>
                <a:defRPr/>
              </a:pPr>
              <a:t>3</a:t>
            </a:fld>
            <a:endParaRPr lang="en-US" altLang="en-US"/>
          </a:p>
        </p:txBody>
      </p:sp>
      <p:sp>
        <p:nvSpPr>
          <p:cNvPr id="26" name="Rectangle 25"/>
          <p:cNvSpPr/>
          <p:nvPr/>
        </p:nvSpPr>
        <p:spPr>
          <a:xfrm>
            <a:off x="0" y="2428868"/>
            <a:ext cx="2738250" cy="400110"/>
          </a:xfrm>
          <a:prstGeom prst="rect">
            <a:avLst/>
          </a:prstGeom>
        </p:spPr>
        <p:txBody>
          <a:bodyPr wrap="none">
            <a:spAutoFit/>
          </a:bodyPr>
          <a:lstStyle/>
          <a:p>
            <a:r>
              <a:rPr lang="en-GB" altLang="en-US" sz="2000" b="1" i="1" dirty="0" smtClean="0">
                <a:solidFill>
                  <a:srgbClr val="FF0000"/>
                </a:solidFill>
                <a:latin typeface="Comic Sans MS" panose="030F0702030302020204" pitchFamily="66" charset="0"/>
              </a:rPr>
              <a:t>Electronic Diagram: </a:t>
            </a:r>
            <a:endParaRPr lang="en-US" sz="20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a:extLst>
              <a:ext uri="{FF2B5EF4-FFF2-40B4-BE49-F238E27FC236}">
                <a16:creationId xmlns:a16="http://schemas.microsoft.com/office/drawing/2014/main" xmlns="" id="{B312A72D-7BEF-4EDF-9425-410C01326336}"/>
              </a:ext>
            </a:extLst>
          </p:cNvPr>
          <p:cNvSpPr>
            <a:spLocks noChangeArrowheads="1"/>
          </p:cNvSpPr>
          <p:nvPr/>
        </p:nvSpPr>
        <p:spPr bwMode="auto">
          <a:xfrm>
            <a:off x="457200" y="9525"/>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Ionic size</a:t>
            </a:r>
            <a:r>
              <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36195" name="Text Box 7">
            <a:extLst>
              <a:ext uri="{FF2B5EF4-FFF2-40B4-BE49-F238E27FC236}">
                <a16:creationId xmlns:a16="http://schemas.microsoft.com/office/drawing/2014/main" xmlns="" id="{1AEF0303-270A-43F9-B52F-1F8C8B7DD757}"/>
              </a:ext>
            </a:extLst>
          </p:cNvPr>
          <p:cNvSpPr txBox="1">
            <a:spLocks noChangeArrowheads="1"/>
          </p:cNvSpPr>
          <p:nvPr/>
        </p:nvSpPr>
        <p:spPr bwMode="auto">
          <a:xfrm>
            <a:off x="0" y="966788"/>
            <a:ext cx="8089900" cy="166199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Size of Ion</a:t>
            </a:r>
          </a:p>
          <a:p>
            <a:pPr marL="1371600" marR="0" lvl="2" indent="-457200" algn="l" defTabSz="914400" rtl="0" eaLnBrk="1" fontAlgn="auto" latinLnBrk="0" hangingPunct="1">
              <a:lnSpc>
                <a:spcPct val="100000"/>
              </a:lnSpc>
              <a:spcBef>
                <a:spcPts val="0"/>
              </a:spcBef>
              <a:spcAft>
                <a:spcPts val="0"/>
              </a:spcAft>
              <a:buClr>
                <a:srgbClr val="000099"/>
              </a:buClr>
              <a:buSzTx/>
              <a:buFont typeface="Wingdings" panose="05000000000000000000" pitchFamily="2" charset="2"/>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When an atom gains or loses an electron, the ion is a </a:t>
            </a:r>
            <a:r>
              <a:rPr kumimoji="0" lang="en-US" altLang="en-US" sz="1600" b="0" i="1" u="sng" strike="noStrike" kern="1200" cap="none" spc="0" normalizeH="0" baseline="0" noProof="0" dirty="0">
                <a:ln>
                  <a:noFill/>
                </a:ln>
                <a:solidFill>
                  <a:srgbClr val="660066"/>
                </a:solidFill>
                <a:effectLst/>
                <a:uLnTx/>
                <a:uFillTx/>
                <a:latin typeface="Arial" panose="020B0604020202020204" pitchFamily="34" charset="0"/>
                <a:ea typeface="+mn-ea"/>
                <a:cs typeface="+mn-cs"/>
              </a:rPr>
              <a:t>different</a:t>
            </a:r>
            <a:r>
              <a:rPr kumimoji="0" lang="en-US" altLang="en-US" sz="1600" b="0" i="0" u="none" strike="noStrike" kern="1200" cap="none" spc="0" normalizeH="0" baseline="0" noProof="0" dirty="0">
                <a:ln>
                  <a:noFill/>
                </a:ln>
                <a:solidFill>
                  <a:srgbClr val="660066"/>
                </a:solidFill>
                <a:effectLst/>
                <a:uLnTx/>
                <a:uFillTx/>
                <a:latin typeface="Arial" panose="020B0604020202020204" pitchFamily="34" charset="0"/>
                <a:ea typeface="+mn-ea"/>
                <a:cs typeface="+mn-cs"/>
              </a:rPr>
              <a:t> size than the neutral atom</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Wingdings" panose="05000000000000000000" pitchFamily="2" charset="2"/>
              </a:rPr>
              <a:t> </a:t>
            </a:r>
          </a:p>
          <a:p>
            <a:pPr marL="2286000" marR="0" lvl="4" indent="-457200" algn="l" defTabSz="914400" rtl="0" eaLnBrk="1" fontAlgn="auto" latinLnBrk="0" hangingPunct="1">
              <a:lnSpc>
                <a:spcPct val="100000"/>
              </a:lnSpc>
              <a:spcBef>
                <a:spcPts val="0"/>
              </a:spcBef>
              <a:spcAft>
                <a:spcPts val="0"/>
              </a:spcAft>
              <a:buClr>
                <a:srgbClr val="336600"/>
              </a:buClr>
              <a:buSzPct val="60000"/>
              <a:buFont typeface="Wingdings" panose="05000000000000000000" pitchFamily="2" charset="2"/>
              <a:buChar char="Ø"/>
              <a:tabLst/>
              <a:defRPr/>
            </a:pPr>
            <a:endParaRPr kumimoji="0" lang="en-US" altLang="en-US" sz="1600" b="0" i="0" u="none" strike="noStrike" kern="1200" cap="none" spc="0" normalizeH="0" baseline="0" noProof="0" dirty="0">
              <a:ln>
                <a:noFill/>
              </a:ln>
              <a:solidFill>
                <a:srgbClr val="6600FF"/>
              </a:solidFill>
              <a:effectLst/>
              <a:uLnTx/>
              <a:uFillTx/>
              <a:latin typeface="Arial" panose="020B0604020202020204" pitchFamily="34" charset="0"/>
              <a:ea typeface="+mn-ea"/>
              <a:cs typeface="+mn-cs"/>
            </a:endParaRPr>
          </a:p>
        </p:txBody>
      </p:sp>
      <p:pic>
        <p:nvPicPr>
          <p:cNvPr id="136196" name="Picture 8">
            <a:extLst>
              <a:ext uri="{FF2B5EF4-FFF2-40B4-BE49-F238E27FC236}">
                <a16:creationId xmlns:a16="http://schemas.microsoft.com/office/drawing/2014/main" xmlns="" id="{912D2730-F09C-45D3-8057-F1C881E60B5A}"/>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t="726" b="726"/>
          <a:stretch>
            <a:fillRect/>
          </a:stretch>
        </p:blipFill>
        <p:spPr bwMode="auto">
          <a:xfrm>
            <a:off x="4214813" y="2163763"/>
            <a:ext cx="4818062" cy="466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6197" name="Text Box 10">
            <a:extLst>
              <a:ext uri="{FF2B5EF4-FFF2-40B4-BE49-F238E27FC236}">
                <a16:creationId xmlns:a16="http://schemas.microsoft.com/office/drawing/2014/main" xmlns="" id="{18366F2E-F793-4229-BB65-5F731088B695}"/>
              </a:ext>
            </a:extLst>
          </p:cNvPr>
          <p:cNvSpPr txBox="1">
            <a:spLocks noChangeArrowheads="1"/>
          </p:cNvSpPr>
          <p:nvPr/>
        </p:nvSpPr>
        <p:spPr bwMode="auto">
          <a:xfrm>
            <a:off x="144463" y="2755900"/>
            <a:ext cx="3992562" cy="1833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Like Charges Repel: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rPr>
              <a:t>Remove e</a:t>
            </a:r>
            <a:r>
              <a:rPr kumimoji="0" lang="en-US" altLang="en-US" sz="1600" b="0" i="0" u="none" strike="noStrike" kern="1200" cap="none" spc="0" normalizeH="0" baseline="30000" noProof="0">
                <a:ln>
                  <a:noFill/>
                </a:ln>
                <a:solidFill>
                  <a:srgbClr val="6600FF"/>
                </a:solidFill>
                <a:effectLst/>
                <a:uLnTx/>
                <a:uFillTx/>
                <a:latin typeface="Arial" panose="020B0604020202020204" pitchFamily="34" charset="0"/>
                <a:ea typeface="+mn-ea"/>
                <a:cs typeface="+mn-cs"/>
              </a:rPr>
              <a:t>-</a:t>
            </a:r>
            <a:r>
              <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rPr>
              <a:t> </a:t>
            </a:r>
            <a:r>
              <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sym typeface="Wingdings" panose="05000000000000000000" pitchFamily="2" charset="2"/>
              </a:rPr>
              <a:t> remove repulsion  smaller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336600"/>
                </a:solidFill>
                <a:effectLst/>
                <a:uLnTx/>
                <a:uFillTx/>
                <a:latin typeface="Arial" panose="020B0604020202020204" pitchFamily="34" charset="0"/>
                <a:ea typeface="+mn-ea"/>
                <a:cs typeface="+mn-cs"/>
              </a:rPr>
              <a:t>positive charged ion (cation) is smaller</a:t>
            </a:r>
            <a:endParaRPr kumimoji="0" lang="en-US" altLang="en-US" sz="1400" b="0" i="0" u="none" strike="noStrike" kern="1200" cap="none" spc="0" normalizeH="0" baseline="0" noProof="0">
              <a:ln>
                <a:noFill/>
              </a:ln>
              <a:solidFill>
                <a:srgbClr val="6600FF"/>
              </a:solidFill>
              <a:effectLst/>
              <a:uLnTx/>
              <a:uFillTx/>
              <a:latin typeface="Arial" panose="020B0604020202020204" pitchFamily="34" charset="0"/>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sym typeface="Wingdings" panose="05000000000000000000" pitchFamily="2" charset="2"/>
              </a:rPr>
              <a:t>Add e</a:t>
            </a:r>
            <a:r>
              <a:rPr kumimoji="0" lang="en-US" altLang="en-US" sz="1600" b="0" i="0" u="none" strike="noStrike" kern="1200" cap="none" spc="0" normalizeH="0" baseline="30000" noProof="0">
                <a:ln>
                  <a:noFill/>
                </a:ln>
                <a:solidFill>
                  <a:srgbClr val="6600FF"/>
                </a:solidFill>
                <a:effectLst/>
                <a:uLnTx/>
                <a:uFillTx/>
                <a:latin typeface="Arial" panose="020B0604020202020204" pitchFamily="34" charset="0"/>
                <a:ea typeface="+mn-ea"/>
                <a:cs typeface="+mn-cs"/>
                <a:sym typeface="Wingdings" panose="05000000000000000000" pitchFamily="2" charset="2"/>
              </a:rPr>
              <a:t>- </a:t>
            </a:r>
            <a:r>
              <a:rPr kumimoji="0" lang="en-US" altLang="en-US" sz="1600" b="0" i="0" u="none" strike="noStrike" kern="1200" cap="none" spc="0" normalizeH="0" baseline="0" noProof="0">
                <a:ln>
                  <a:noFill/>
                </a:ln>
                <a:solidFill>
                  <a:srgbClr val="6600FF"/>
                </a:solidFill>
                <a:effectLst/>
                <a:uLnTx/>
                <a:uFillTx/>
                <a:latin typeface="Arial" panose="020B0604020202020204" pitchFamily="34" charset="0"/>
                <a:ea typeface="+mn-ea"/>
                <a:cs typeface="+mn-cs"/>
                <a:sym typeface="Wingdings" panose="05000000000000000000" pitchFamily="2" charset="2"/>
              </a:rPr>
              <a:t> add repulsion  larger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336600"/>
                </a:solidFill>
                <a:effectLst/>
                <a:uLnTx/>
                <a:uFillTx/>
                <a:latin typeface="Arial" panose="020B0604020202020204" pitchFamily="34" charset="0"/>
                <a:ea typeface="+mn-ea"/>
                <a:cs typeface="+mn-cs"/>
              </a:rPr>
              <a:t>negatively charged ion (anion) is larger</a:t>
            </a:r>
          </a:p>
        </p:txBody>
      </p:sp>
      <p:sp>
        <p:nvSpPr>
          <p:cNvPr id="136198" name="Text Box 11">
            <a:extLst>
              <a:ext uri="{FF2B5EF4-FFF2-40B4-BE49-F238E27FC236}">
                <a16:creationId xmlns:a16="http://schemas.microsoft.com/office/drawing/2014/main" xmlns="" id="{5D6DE273-BD5C-46F9-933D-C0AA13769057}"/>
              </a:ext>
            </a:extLst>
          </p:cNvPr>
          <p:cNvSpPr txBox="1">
            <a:spLocks noChangeArrowheads="1"/>
          </p:cNvSpPr>
          <p:nvPr/>
        </p:nvSpPr>
        <p:spPr bwMode="auto">
          <a:xfrm>
            <a:off x="134938" y="5299075"/>
            <a:ext cx="4094162"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1" u="none" strike="noStrike" kern="1200" cap="none" spc="0" normalizeH="0" baseline="0" noProof="0">
                <a:ln>
                  <a:noFill/>
                </a:ln>
                <a:solidFill>
                  <a:srgbClr val="002060"/>
                </a:solidFill>
                <a:effectLst/>
                <a:uLnTx/>
                <a:uFillTx/>
                <a:latin typeface="Arial" panose="020B0604020202020204" pitchFamily="34" charset="0"/>
                <a:ea typeface="+mn-ea"/>
                <a:cs typeface="+mn-cs"/>
              </a:rPr>
              <a:t>Size difference can be dramatic, about a factor of 2</a:t>
            </a:r>
          </a:p>
        </p:txBody>
      </p:sp>
      <p:sp>
        <p:nvSpPr>
          <p:cNvPr id="136199" name="Slide Number Placeholder 2">
            <a:extLst>
              <a:ext uri="{FF2B5EF4-FFF2-40B4-BE49-F238E27FC236}">
                <a16:creationId xmlns:a16="http://schemas.microsoft.com/office/drawing/2014/main" xmlns="" id="{98D28DAC-3512-41AD-BBF3-3C2598AD9C26}"/>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6C0A77B-380D-46C9-A45C-EFAB9ACC6A9F}"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xmlns="" id="{8DF6AC34-C7CA-4FB2-B0DF-1176D1D8A7A1}"/>
              </a:ext>
            </a:extLst>
          </p:cNvPr>
          <p:cNvSpPr>
            <a:spLocks noChangeArrowheads="1"/>
          </p:cNvSpPr>
          <p:nvPr/>
        </p:nvSpPr>
        <p:spPr bwMode="auto">
          <a:xfrm>
            <a:off x="0" y="587038"/>
            <a:ext cx="9144000" cy="39087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Ionization energies (ionization potentials):</a:t>
            </a:r>
            <a:endParaRPr kumimoji="0" lang="en-US" altLang="en-US" sz="28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The </a:t>
            </a:r>
            <a:r>
              <a:rPr kumimoji="0" lang="en-US" altLang="en-US" sz="2000" b="1" i="0" u="none" strike="noStrike" kern="1200" cap="none" spc="0" normalizeH="0" baseline="0" noProof="0" dirty="0">
                <a:ln>
                  <a:noFill/>
                </a:ln>
                <a:solidFill>
                  <a:srgbClr val="FF0609"/>
                </a:solidFill>
                <a:effectLst/>
                <a:uLnTx/>
                <a:uFillTx/>
                <a:latin typeface="Comic Sans MS" panose="030F0702030302020204" pitchFamily="66" charset="0"/>
                <a:ea typeface="+mn-ea"/>
                <a:cs typeface="+mn-cs"/>
              </a:rPr>
              <a:t>ionization energy</a:t>
            </a: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a:t>
            </a:r>
            <a:r>
              <a:rPr kumimoji="0" lang="en-US" altLang="en-US" sz="2000" b="1" i="0" u="none" strike="noStrike" kern="1200" cap="none" spc="0" normalizeH="0" baseline="0" noProof="0" dirty="0">
                <a:ln>
                  <a:noFill/>
                </a:ln>
                <a:solidFill>
                  <a:srgbClr val="FF0609"/>
                </a:solidFill>
                <a:effectLst/>
                <a:uLnTx/>
                <a:uFillTx/>
                <a:latin typeface="Comic Sans MS" panose="030F0702030302020204" pitchFamily="66" charset="0"/>
                <a:ea typeface="+mn-ea"/>
                <a:cs typeface="+mn-cs"/>
              </a:rPr>
              <a:t>IE</a:t>
            </a: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of an atom is the minimum energy required to remove an electron from a gaseous atom.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9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X(g)           X</a:t>
            </a:r>
            <a:r>
              <a:rPr kumimoji="0" lang="en-US" altLang="en-US" sz="1900" b="1" i="0" u="none" strike="noStrike" kern="1200" cap="none" spc="0" normalizeH="0" baseline="30000" noProof="0" dirty="0">
                <a:ln>
                  <a:noFill/>
                </a:ln>
                <a:solidFill>
                  <a:srgbClr val="002060"/>
                </a:solidFill>
                <a:effectLst/>
                <a:uLnTx/>
                <a:uFillTx/>
                <a:latin typeface="Comic Sans MS" panose="030F0702030302020204" pitchFamily="66" charset="0"/>
                <a:ea typeface="+mn-ea"/>
                <a:cs typeface="+mn-cs"/>
              </a:rPr>
              <a:t>+</a:t>
            </a:r>
            <a:r>
              <a:rPr kumimoji="0" lang="en-US" altLang="en-US" sz="19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(g)  +  e</a:t>
            </a:r>
            <a:r>
              <a:rPr kumimoji="0" lang="en-US" altLang="en-US" sz="1900" b="1" i="0" u="none" strike="noStrike" kern="1200" cap="none" spc="0" normalizeH="0" baseline="30000" noProof="0" dirty="0">
                <a:ln>
                  <a:noFill/>
                </a:ln>
                <a:solidFill>
                  <a:srgbClr val="002060"/>
                </a:solidFill>
                <a:effectLst/>
                <a:uLnTx/>
                <a:uFillTx/>
                <a:latin typeface="Comic Sans MS" panose="030F0702030302020204" pitchFamily="66" charset="0"/>
                <a:ea typeface="+mn-ea"/>
                <a:cs typeface="+mn-cs"/>
              </a:rPr>
              <a:t>-</a:t>
            </a: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The first ionization energy IE</a:t>
            </a:r>
            <a:r>
              <a:rPr kumimoji="0" lang="en-US" altLang="en-US" sz="2000" b="1" i="0" u="none" strike="noStrike" kern="1200" cap="none" spc="0" normalizeH="0" baseline="-25000" noProof="0" dirty="0">
                <a:ln>
                  <a:noFill/>
                </a:ln>
                <a:solidFill>
                  <a:srgbClr val="002060"/>
                </a:solidFill>
                <a:effectLst/>
                <a:uLnTx/>
                <a:uFillTx/>
                <a:latin typeface="Comic Sans MS" panose="030F0702030302020204" pitchFamily="66" charset="0"/>
                <a:ea typeface="+mn-ea"/>
                <a:cs typeface="+mn-cs"/>
              </a:rPr>
              <a:t>1</a:t>
            </a: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is the energy required to remove the first electron from the atom, the second ionization energy IE</a:t>
            </a:r>
            <a:r>
              <a:rPr kumimoji="0" lang="en-US" altLang="en-US" sz="2000" b="1" i="0" u="none" strike="noStrike" kern="1200" cap="none" spc="0" normalizeH="0" baseline="-25000" noProof="0" dirty="0">
                <a:ln>
                  <a:noFill/>
                </a:ln>
                <a:solidFill>
                  <a:srgbClr val="002060"/>
                </a:solidFill>
                <a:effectLst/>
                <a:uLnTx/>
                <a:uFillTx/>
                <a:latin typeface="Comic Sans MS" panose="030F0702030302020204" pitchFamily="66" charset="0"/>
                <a:ea typeface="+mn-ea"/>
                <a:cs typeface="+mn-cs"/>
              </a:rPr>
              <a:t>2</a:t>
            </a:r>
            <a:r>
              <a:rPr kumimoji="0" lang="en-US" altLang="en-US" sz="20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is the energy required to remove the second electron from the +1 positive ion of the atom and so on. </a:t>
            </a:r>
          </a:p>
        </p:txBody>
      </p:sp>
      <p:sp>
        <p:nvSpPr>
          <p:cNvPr id="144387" name="Rectangle 3">
            <a:extLst>
              <a:ext uri="{FF2B5EF4-FFF2-40B4-BE49-F238E27FC236}">
                <a16:creationId xmlns:a16="http://schemas.microsoft.com/office/drawing/2014/main" xmlns="" id="{0E046648-9AB2-4ABB-B4BA-79047903B3F9}"/>
              </a:ext>
            </a:extLst>
          </p:cNvPr>
          <p:cNvSpPr>
            <a:spLocks noChangeArrowheads="1"/>
          </p:cNvSpPr>
          <p:nvPr/>
        </p:nvSpPr>
        <p:spPr bwMode="auto">
          <a:xfrm>
            <a:off x="0" y="4924425"/>
            <a:ext cx="9144000" cy="16312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Conclusions from experimental IE values: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An abrupt change in IE in going along a row or column of the periodic table indicates a change in the valence electron shell or subshell.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dirty="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highlight>
                  <a:srgbClr val="FFFF00"/>
                </a:highlight>
                <a:uLnTx/>
                <a:uFillTx/>
                <a:latin typeface="Arial" panose="020B0604020202020204" pitchFamily="34" charset="0"/>
                <a:ea typeface="+mn-ea"/>
                <a:cs typeface="Arial" panose="020B0604020202020204" pitchFamily="34" charset="0"/>
              </a:rPr>
              <a:t>Let’s take a look:</a:t>
            </a:r>
          </a:p>
        </p:txBody>
      </p:sp>
      <p:sp>
        <p:nvSpPr>
          <p:cNvPr id="144388" name="Line 4">
            <a:extLst>
              <a:ext uri="{FF2B5EF4-FFF2-40B4-BE49-F238E27FC236}">
                <a16:creationId xmlns:a16="http://schemas.microsoft.com/office/drawing/2014/main" xmlns="" id="{5EED2777-66EB-4F33-8B01-BAD8A3ADD388}"/>
              </a:ext>
            </a:extLst>
          </p:cNvPr>
          <p:cNvSpPr>
            <a:spLocks noChangeShapeType="1"/>
          </p:cNvSpPr>
          <p:nvPr/>
        </p:nvSpPr>
        <p:spPr bwMode="auto">
          <a:xfrm>
            <a:off x="2490788" y="2743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44389" name="Slide Number Placeholder 2">
            <a:extLst>
              <a:ext uri="{FF2B5EF4-FFF2-40B4-BE49-F238E27FC236}">
                <a16:creationId xmlns:a16="http://schemas.microsoft.com/office/drawing/2014/main" xmlns="" id="{FCD5EB13-0FC5-4239-B84D-03F5DC392D0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E8A0732A-8D5C-4484-B30D-3DA0FC1F196B}"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3">
            <a:extLst>
              <a:ext uri="{FF2B5EF4-FFF2-40B4-BE49-F238E27FC236}">
                <a16:creationId xmlns:a16="http://schemas.microsoft.com/office/drawing/2014/main" xmlns="" id="{502E4105-E367-4D14-B27E-A4F3B46ADCB2}"/>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00200" y="1965325"/>
            <a:ext cx="5334000" cy="4605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5" name="Rectangle 4">
            <a:extLst>
              <a:ext uri="{FF2B5EF4-FFF2-40B4-BE49-F238E27FC236}">
                <a16:creationId xmlns:a16="http://schemas.microsoft.com/office/drawing/2014/main" xmlns="" id="{78CC5FD2-A556-4ECE-8D3B-108D901690FC}"/>
              </a:ext>
            </a:extLst>
          </p:cNvPr>
          <p:cNvSpPr>
            <a:spLocks noChangeArrowheads="1"/>
          </p:cNvSpPr>
          <p:nvPr/>
        </p:nvSpPr>
        <p:spPr bwMode="auto">
          <a:xfrm>
            <a:off x="835025" y="287338"/>
            <a:ext cx="7165975"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Experimental data and theoretical ideas</a:t>
            </a:r>
            <a:endParaRPr kumimoji="0" lang="en-US" altLang="en-US"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
        <p:nvSpPr>
          <p:cNvPr id="146436" name="Rectangle 5">
            <a:extLst>
              <a:ext uri="{FF2B5EF4-FFF2-40B4-BE49-F238E27FC236}">
                <a16:creationId xmlns:a16="http://schemas.microsoft.com/office/drawing/2014/main" xmlns="" id="{DBAC74D1-4B86-4F64-BA52-56DA923B9EE3}"/>
              </a:ext>
            </a:extLst>
          </p:cNvPr>
          <p:cNvSpPr>
            <a:spLocks noChangeArrowheads="1"/>
          </p:cNvSpPr>
          <p:nvPr/>
        </p:nvSpPr>
        <p:spPr bwMode="auto">
          <a:xfrm>
            <a:off x="762000" y="990600"/>
            <a:ext cx="7294563" cy="923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Explain the “two slopes” for the ionization energies of carbon.</a:t>
            </a:r>
          </a:p>
        </p:txBody>
      </p:sp>
      <p:sp>
        <p:nvSpPr>
          <p:cNvPr id="146437" name="Slide Number Placeholder 2">
            <a:extLst>
              <a:ext uri="{FF2B5EF4-FFF2-40B4-BE49-F238E27FC236}">
                <a16:creationId xmlns:a16="http://schemas.microsoft.com/office/drawing/2014/main" xmlns="" id="{451AA83B-F06B-406A-A57E-C2C223E83241}"/>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6D642629-AB60-49D6-BD88-1067572D8B86}"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a:extLst>
              <a:ext uri="{FF2B5EF4-FFF2-40B4-BE49-F238E27FC236}">
                <a16:creationId xmlns:a16="http://schemas.microsoft.com/office/drawing/2014/main" xmlns="" id="{92370AFA-C040-4102-8ED9-C5DB18CB610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810000" y="1973263"/>
            <a:ext cx="5334000" cy="465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3" name="Rectangle 3">
            <a:extLst>
              <a:ext uri="{FF2B5EF4-FFF2-40B4-BE49-F238E27FC236}">
                <a16:creationId xmlns:a16="http://schemas.microsoft.com/office/drawing/2014/main" xmlns="" id="{D5E09EF9-2B44-4FF7-81D6-ED632D90B5EE}"/>
              </a:ext>
            </a:extLst>
          </p:cNvPr>
          <p:cNvSpPr>
            <a:spLocks noChangeArrowheads="1"/>
          </p:cNvSpPr>
          <p:nvPr/>
        </p:nvSpPr>
        <p:spPr bwMode="auto">
          <a:xfrm>
            <a:off x="1219200" y="5562600"/>
            <a:ext cx="2286000"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 </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    </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endPar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102404" name="Rectangle 4">
            <a:extLst>
              <a:ext uri="{FF2B5EF4-FFF2-40B4-BE49-F238E27FC236}">
                <a16:creationId xmlns:a16="http://schemas.microsoft.com/office/drawing/2014/main" xmlns="" id="{DF27D197-7835-4A4F-812F-3EF750714A95}"/>
              </a:ext>
            </a:extLst>
          </p:cNvPr>
          <p:cNvSpPr>
            <a:spLocks noChangeArrowheads="1"/>
          </p:cNvSpPr>
          <p:nvPr/>
        </p:nvSpPr>
        <p:spPr bwMode="auto">
          <a:xfrm>
            <a:off x="1217613" y="2255838"/>
            <a:ext cx="2439987"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+5</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1</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endPar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102405" name="Rectangle 5">
            <a:extLst>
              <a:ext uri="{FF2B5EF4-FFF2-40B4-BE49-F238E27FC236}">
                <a16:creationId xmlns:a16="http://schemas.microsoft.com/office/drawing/2014/main" xmlns="" id="{4BCDD462-A283-4360-9E1B-0E052D2B6A1F}"/>
              </a:ext>
            </a:extLst>
          </p:cNvPr>
          <p:cNvSpPr>
            <a:spLocks noChangeArrowheads="1"/>
          </p:cNvSpPr>
          <p:nvPr/>
        </p:nvSpPr>
        <p:spPr bwMode="auto">
          <a:xfrm>
            <a:off x="1147763" y="2840038"/>
            <a:ext cx="2586037"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+4</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p>
        </p:txBody>
      </p:sp>
      <p:sp>
        <p:nvSpPr>
          <p:cNvPr id="102406" name="Rectangle 6">
            <a:extLst>
              <a:ext uri="{FF2B5EF4-FFF2-40B4-BE49-F238E27FC236}">
                <a16:creationId xmlns:a16="http://schemas.microsoft.com/office/drawing/2014/main" xmlns="" id="{7C299020-0052-48A3-B804-7A743BFACDC4}"/>
              </a:ext>
            </a:extLst>
          </p:cNvPr>
          <p:cNvSpPr>
            <a:spLocks noChangeArrowheads="1"/>
          </p:cNvSpPr>
          <p:nvPr/>
        </p:nvSpPr>
        <p:spPr bwMode="auto">
          <a:xfrm>
            <a:off x="1165225" y="3475038"/>
            <a:ext cx="2568575"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+3</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1</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p>
        </p:txBody>
      </p:sp>
      <p:sp>
        <p:nvSpPr>
          <p:cNvPr id="102407" name="Rectangle 7">
            <a:extLst>
              <a:ext uri="{FF2B5EF4-FFF2-40B4-BE49-F238E27FC236}">
                <a16:creationId xmlns:a16="http://schemas.microsoft.com/office/drawing/2014/main" xmlns="" id="{CC81A1E5-1F1E-45A2-B6A2-340FDF01D079}"/>
              </a:ext>
            </a:extLst>
          </p:cNvPr>
          <p:cNvSpPr>
            <a:spLocks noChangeArrowheads="1"/>
          </p:cNvSpPr>
          <p:nvPr/>
        </p:nvSpPr>
        <p:spPr bwMode="auto">
          <a:xfrm>
            <a:off x="1200150" y="4178300"/>
            <a:ext cx="2762250"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0</a:t>
            </a:r>
          </a:p>
        </p:txBody>
      </p:sp>
      <p:sp>
        <p:nvSpPr>
          <p:cNvPr id="102408" name="Rectangle 8">
            <a:extLst>
              <a:ext uri="{FF2B5EF4-FFF2-40B4-BE49-F238E27FC236}">
                <a16:creationId xmlns:a16="http://schemas.microsoft.com/office/drawing/2014/main" xmlns="" id="{806DE72C-3CEF-4EEF-9F2A-CCEC7EFBE099}"/>
              </a:ext>
            </a:extLst>
          </p:cNvPr>
          <p:cNvSpPr>
            <a:spLocks noChangeArrowheads="1"/>
          </p:cNvSpPr>
          <p:nvPr/>
        </p:nvSpPr>
        <p:spPr bwMode="auto">
          <a:xfrm>
            <a:off x="1200150" y="4830763"/>
            <a:ext cx="2914650" cy="517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6</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C</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+1</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  1s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2s</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2</a:t>
            </a: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2p</a:t>
            </a:r>
            <a:r>
              <a:rPr kumimoji="0" lang="en-US" altLang="en-US" sz="1800" b="1" i="0" u="none" strike="noStrike" kern="1200" cap="none" spc="0" normalizeH="0" baseline="30000" noProof="0">
                <a:ln>
                  <a:noFill/>
                </a:ln>
                <a:solidFill>
                  <a:srgbClr val="002060"/>
                </a:solidFill>
                <a:effectLst/>
                <a:uLnTx/>
                <a:uFillTx/>
                <a:latin typeface="Arial" panose="020B0604020202020204" pitchFamily="34" charset="0"/>
                <a:ea typeface="+mn-ea"/>
                <a:cs typeface="+mn-cs"/>
              </a:rPr>
              <a:t>1</a:t>
            </a:r>
          </a:p>
        </p:txBody>
      </p:sp>
      <p:sp>
        <p:nvSpPr>
          <p:cNvPr id="102410" name="Line 10">
            <a:extLst>
              <a:ext uri="{FF2B5EF4-FFF2-40B4-BE49-F238E27FC236}">
                <a16:creationId xmlns:a16="http://schemas.microsoft.com/office/drawing/2014/main" xmlns="" id="{03C30358-AB82-4DDE-BB8A-E3DE142D934F}"/>
              </a:ext>
            </a:extLst>
          </p:cNvPr>
          <p:cNvSpPr>
            <a:spLocks noChangeShapeType="1"/>
          </p:cNvSpPr>
          <p:nvPr/>
        </p:nvSpPr>
        <p:spPr bwMode="auto">
          <a:xfrm>
            <a:off x="3505200" y="5943600"/>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02411" name="Line 11">
            <a:extLst>
              <a:ext uri="{FF2B5EF4-FFF2-40B4-BE49-F238E27FC236}">
                <a16:creationId xmlns:a16="http://schemas.microsoft.com/office/drawing/2014/main" xmlns="" id="{455A933E-D051-4E68-93D4-5E9E242D9252}"/>
              </a:ext>
            </a:extLst>
          </p:cNvPr>
          <p:cNvSpPr>
            <a:spLocks noChangeShapeType="1"/>
          </p:cNvSpPr>
          <p:nvPr/>
        </p:nvSpPr>
        <p:spPr bwMode="auto">
          <a:xfrm>
            <a:off x="3429000" y="5105400"/>
            <a:ext cx="2667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02412" name="Line 12">
            <a:extLst>
              <a:ext uri="{FF2B5EF4-FFF2-40B4-BE49-F238E27FC236}">
                <a16:creationId xmlns:a16="http://schemas.microsoft.com/office/drawing/2014/main" xmlns="" id="{3CEA45DF-1230-4257-953A-4BDE2BF687AB}"/>
              </a:ext>
            </a:extLst>
          </p:cNvPr>
          <p:cNvSpPr>
            <a:spLocks noChangeShapeType="1"/>
          </p:cNvSpPr>
          <p:nvPr/>
        </p:nvSpPr>
        <p:spPr bwMode="auto">
          <a:xfrm>
            <a:off x="3429000" y="4419600"/>
            <a:ext cx="32004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02413" name="Line 13">
            <a:extLst>
              <a:ext uri="{FF2B5EF4-FFF2-40B4-BE49-F238E27FC236}">
                <a16:creationId xmlns:a16="http://schemas.microsoft.com/office/drawing/2014/main" xmlns="" id="{09D95E86-8E26-456E-9B3F-51C2954D1997}"/>
              </a:ext>
            </a:extLst>
          </p:cNvPr>
          <p:cNvSpPr>
            <a:spLocks noChangeShapeType="1"/>
          </p:cNvSpPr>
          <p:nvPr/>
        </p:nvSpPr>
        <p:spPr bwMode="auto">
          <a:xfrm>
            <a:off x="3352800" y="3733800"/>
            <a:ext cx="388620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02414" name="Line 14">
            <a:extLst>
              <a:ext uri="{FF2B5EF4-FFF2-40B4-BE49-F238E27FC236}">
                <a16:creationId xmlns:a16="http://schemas.microsoft.com/office/drawing/2014/main" xmlns="" id="{09739722-9932-42F0-A4D1-507B299490DF}"/>
              </a:ext>
            </a:extLst>
          </p:cNvPr>
          <p:cNvSpPr>
            <a:spLocks noChangeShapeType="1"/>
          </p:cNvSpPr>
          <p:nvPr/>
        </p:nvSpPr>
        <p:spPr bwMode="auto">
          <a:xfrm>
            <a:off x="3429000" y="3124200"/>
            <a:ext cx="42672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02415" name="Line 15">
            <a:extLst>
              <a:ext uri="{FF2B5EF4-FFF2-40B4-BE49-F238E27FC236}">
                <a16:creationId xmlns:a16="http://schemas.microsoft.com/office/drawing/2014/main" xmlns="" id="{6B2B6013-EFD5-481B-B74F-A6273FC5FA3E}"/>
              </a:ext>
            </a:extLst>
          </p:cNvPr>
          <p:cNvSpPr>
            <a:spLocks noChangeShapeType="1"/>
          </p:cNvSpPr>
          <p:nvPr/>
        </p:nvSpPr>
        <p:spPr bwMode="auto">
          <a:xfrm>
            <a:off x="3429000" y="2590800"/>
            <a:ext cx="4800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48495" name="Rectangle 16">
            <a:extLst>
              <a:ext uri="{FF2B5EF4-FFF2-40B4-BE49-F238E27FC236}">
                <a16:creationId xmlns:a16="http://schemas.microsoft.com/office/drawing/2014/main" xmlns="" id="{F3B2D1BC-F4DA-48EC-B5F8-6CD19FB3BCA9}"/>
              </a:ext>
            </a:extLst>
          </p:cNvPr>
          <p:cNvSpPr>
            <a:spLocks noChangeArrowheads="1"/>
          </p:cNvSpPr>
          <p:nvPr/>
        </p:nvSpPr>
        <p:spPr bwMode="auto">
          <a:xfrm>
            <a:off x="381000" y="228600"/>
            <a:ext cx="8458200" cy="707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It takes more and more energy to remove an electron from an increasingly positively charged atom.</a:t>
            </a:r>
            <a:endParaRPr kumimoji="0" lang="en-US" altLang="en-US" sz="20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
        <p:nvSpPr>
          <p:cNvPr id="102417" name="Rectangle 17">
            <a:extLst>
              <a:ext uri="{FF2B5EF4-FFF2-40B4-BE49-F238E27FC236}">
                <a16:creationId xmlns:a16="http://schemas.microsoft.com/office/drawing/2014/main" xmlns="" id="{3BB3F9B3-8808-4186-8994-7540852D8F65}"/>
              </a:ext>
            </a:extLst>
          </p:cNvPr>
          <p:cNvSpPr>
            <a:spLocks noChangeArrowheads="1"/>
          </p:cNvSpPr>
          <p:nvPr/>
        </p:nvSpPr>
        <p:spPr bwMode="auto">
          <a:xfrm>
            <a:off x="381000" y="1143000"/>
            <a:ext cx="8458200" cy="10156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0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The first smaller slope is due to removal of n = 2 electrons, the second larger slope is due to removal of n = 1 electrons.</a:t>
            </a:r>
          </a:p>
        </p:txBody>
      </p:sp>
      <p:sp>
        <p:nvSpPr>
          <p:cNvPr id="148497" name="Slide Number Placeholder 2">
            <a:extLst>
              <a:ext uri="{FF2B5EF4-FFF2-40B4-BE49-F238E27FC236}">
                <a16:creationId xmlns:a16="http://schemas.microsoft.com/office/drawing/2014/main" xmlns="" id="{3AA83833-13DF-4300-A747-AA2F6510F53D}"/>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4C68E70-AB9B-4A06-A1D1-91E6D45D6193}"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0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40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240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40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2410"/>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0241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0241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02413"/>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024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10241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2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p:bldP spid="102404" grpId="0"/>
      <p:bldP spid="102405" grpId="0"/>
      <p:bldP spid="102406" grpId="0"/>
      <p:bldP spid="102407" grpId="0"/>
      <p:bldP spid="102408" grpId="0"/>
      <p:bldP spid="1024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4">
            <a:extLst>
              <a:ext uri="{FF2B5EF4-FFF2-40B4-BE49-F238E27FC236}">
                <a16:creationId xmlns:a16="http://schemas.microsoft.com/office/drawing/2014/main" xmlns="" id="{829C680D-9519-4C27-B645-6EE311D49ED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 y="1371600"/>
            <a:ext cx="88392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a:extLst>
              <a:ext uri="{FF2B5EF4-FFF2-40B4-BE49-F238E27FC236}">
                <a16:creationId xmlns:a16="http://schemas.microsoft.com/office/drawing/2014/main" xmlns="" id="{3FE17632-E3D2-49AE-BA9B-E9B6A0ED94E8}"/>
              </a:ext>
            </a:extLst>
          </p:cNvPr>
          <p:cNvSpPr>
            <a:spLocks noGrp="1"/>
          </p:cNvSpPr>
          <p:nvPr>
            <p:ph type="title"/>
          </p:nvPr>
        </p:nvSpPr>
        <p:spPr/>
        <p:txBody>
          <a:bodyPr/>
          <a:lstStyle/>
          <a:p>
            <a:r>
              <a:rPr lang="en-GB" dirty="0"/>
              <a:t>Periodic Table – Ionization energy</a:t>
            </a:r>
          </a:p>
        </p:txBody>
      </p:sp>
      <p:sp>
        <p:nvSpPr>
          <p:cNvPr id="154627" name="Slide Number Placeholder 2">
            <a:extLst>
              <a:ext uri="{FF2B5EF4-FFF2-40B4-BE49-F238E27FC236}">
                <a16:creationId xmlns:a16="http://schemas.microsoft.com/office/drawing/2014/main" xmlns="" id="{DFE1C206-7E88-4B4E-AE42-913F3DDE639C}"/>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31740DA5-8846-41D4-B336-D2C50EC9D968}"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290" name="Object 2">
            <a:extLst>
              <a:ext uri="{FF2B5EF4-FFF2-40B4-BE49-F238E27FC236}">
                <a16:creationId xmlns:a16="http://schemas.microsoft.com/office/drawing/2014/main" xmlns="" id="{BE8A3530-93F3-4EFE-B7F5-E359439B213A}"/>
              </a:ext>
            </a:extLst>
          </p:cNvPr>
          <p:cNvGraphicFramePr>
            <a:graphicFrameLocks noChangeAspect="1"/>
          </p:cNvGraphicFramePr>
          <p:nvPr/>
        </p:nvGraphicFramePr>
        <p:xfrm>
          <a:off x="1524000" y="3340100"/>
          <a:ext cx="6097588" cy="176213"/>
        </p:xfrm>
        <a:graphic>
          <a:graphicData uri="http://schemas.openxmlformats.org/presentationml/2006/ole">
            <p:oleObj spid="_x0000_s1115" name="Document" r:id="rId4" imgW="0" imgH="0" progId="">
              <p:embed/>
            </p:oleObj>
          </a:graphicData>
        </a:graphic>
      </p:graphicFrame>
      <p:sp>
        <p:nvSpPr>
          <p:cNvPr id="140291" name="Rectangle 3">
            <a:extLst>
              <a:ext uri="{FF2B5EF4-FFF2-40B4-BE49-F238E27FC236}">
                <a16:creationId xmlns:a16="http://schemas.microsoft.com/office/drawing/2014/main" xmlns="" id="{3C3E5B0D-9842-4731-B940-A1D112AD55B2}"/>
              </a:ext>
            </a:extLst>
          </p:cNvPr>
          <p:cNvSpPr>
            <a:spLocks noGrp="1" noChangeArrowheads="1"/>
          </p:cNvSpPr>
          <p:nvPr>
            <p:ph type="title"/>
          </p:nvPr>
        </p:nvSpPr>
        <p:spPr>
          <a:xfrm>
            <a:off x="457200" y="0"/>
            <a:ext cx="8229600" cy="1143000"/>
          </a:xfrm>
          <a:solidFill>
            <a:srgbClr val="FFFFFF"/>
          </a:solidFill>
          <a:ln>
            <a:solidFill>
              <a:srgbClr val="000000"/>
            </a:solidFill>
            <a:miter lim="800000"/>
            <a:headEnd/>
            <a:tailEnd/>
          </a:ln>
        </p:spPr>
        <p:txBody>
          <a:bodyPr anchor="t">
            <a:normAutofit fontScale="90000"/>
          </a:bodyPr>
          <a:lstStyle/>
          <a:p>
            <a:pPr eaLnBrk="1" hangingPunct="1"/>
            <a:r>
              <a:rPr lang="en-US" altLang="en-US" sz="4000">
                <a:solidFill>
                  <a:srgbClr val="0000FF"/>
                </a:solidFill>
                <a:latin typeface="Comic Sans MS" panose="030F0702030302020204" pitchFamily="66" charset="0"/>
              </a:rPr>
              <a:t>Factors affecting Ionization Energy</a:t>
            </a:r>
            <a:endParaRPr lang="en-US" altLang="en-US" sz="4000"/>
          </a:p>
        </p:txBody>
      </p:sp>
      <p:sp>
        <p:nvSpPr>
          <p:cNvPr id="140292" name="Rectangle 4">
            <a:extLst>
              <a:ext uri="{FF2B5EF4-FFF2-40B4-BE49-F238E27FC236}">
                <a16:creationId xmlns:a16="http://schemas.microsoft.com/office/drawing/2014/main" xmlns="" id="{2C8AA071-BD2F-4A7E-AD86-296F2732BD4A}"/>
              </a:ext>
            </a:extLst>
          </p:cNvPr>
          <p:cNvSpPr>
            <a:spLocks noGrp="1" noChangeArrowheads="1"/>
          </p:cNvSpPr>
          <p:nvPr>
            <p:ph idx="1"/>
          </p:nvPr>
        </p:nvSpPr>
        <p:spPr>
          <a:solidFill>
            <a:srgbClr val="FFFFFF"/>
          </a:solidFill>
          <a:ln>
            <a:solidFill>
              <a:srgbClr val="000000"/>
            </a:solidFill>
            <a:miter lim="800000"/>
            <a:headEnd/>
            <a:tailEnd/>
          </a:ln>
        </p:spPr>
        <p:txBody>
          <a:bodyPr>
            <a:normAutofit/>
          </a:bodyPr>
          <a:lstStyle/>
          <a:p>
            <a:pPr algn="just" eaLnBrk="1" hangingPunct="1">
              <a:lnSpc>
                <a:spcPct val="90000"/>
              </a:lnSpc>
              <a:buFont typeface="Wingdings" panose="05000000000000000000" pitchFamily="2" charset="2"/>
              <a:buChar char="ü"/>
            </a:pPr>
            <a:r>
              <a:rPr lang="en-US" altLang="en-US" sz="2400" b="1" baseline="-25000" dirty="0">
                <a:solidFill>
                  <a:srgbClr val="FF0000"/>
                </a:solidFill>
                <a:latin typeface="Arial" panose="020B0604020202020204" pitchFamily="34" charset="0"/>
                <a:cs typeface="Arial" panose="020B0604020202020204" pitchFamily="34" charset="0"/>
              </a:rPr>
              <a:t>Distance of the Outermost Electron from the Nucleus:</a:t>
            </a:r>
            <a:r>
              <a:rPr lang="en-US" altLang="en-US" sz="2400" baseline="-25000" dirty="0">
                <a:latin typeface="Arial" panose="020B0604020202020204" pitchFamily="34" charset="0"/>
                <a:cs typeface="Arial" panose="020B0604020202020204" pitchFamily="34" charset="0"/>
              </a:rPr>
              <a:t> Across period, as Z increases, atomic radius decreases, attraction of positive nucleus for the electron increases; more energy is required to remove the outermost electron, thus IE increases.</a:t>
            </a:r>
          </a:p>
          <a:p>
            <a:pPr algn="just" eaLnBrk="1" hangingPunct="1">
              <a:lnSpc>
                <a:spcPct val="90000"/>
              </a:lnSpc>
              <a:buFont typeface="Wingdings" panose="05000000000000000000" pitchFamily="2" charset="2"/>
              <a:buChar char="ü"/>
            </a:pPr>
            <a:endParaRPr lang="en-US" altLang="en-US" sz="2400" baseline="-25000" dirty="0">
              <a:latin typeface="Arial" panose="020B0604020202020204" pitchFamily="34" charset="0"/>
              <a:cs typeface="Arial" panose="020B0604020202020204" pitchFamily="34" charset="0"/>
            </a:endParaRPr>
          </a:p>
          <a:p>
            <a:pPr algn="just" eaLnBrk="1" hangingPunct="1">
              <a:lnSpc>
                <a:spcPct val="90000"/>
              </a:lnSpc>
              <a:buFont typeface="Wingdings" panose="05000000000000000000" pitchFamily="2" charset="2"/>
              <a:buChar char="ü"/>
            </a:pPr>
            <a:r>
              <a:rPr lang="en-US" altLang="en-US" sz="2400" b="1" baseline="-25000" dirty="0">
                <a:solidFill>
                  <a:srgbClr val="FF0000"/>
                </a:solidFill>
                <a:latin typeface="Arial" panose="020B0604020202020204" pitchFamily="34" charset="0"/>
                <a:cs typeface="Arial" panose="020B0604020202020204" pitchFamily="34" charset="0"/>
              </a:rPr>
              <a:t>The Size of the Positive Nuclear Charge: </a:t>
            </a:r>
            <a:r>
              <a:rPr lang="en-US" altLang="en-US" sz="2400" baseline="-25000" dirty="0">
                <a:latin typeface="Arial" panose="020B0604020202020204" pitchFamily="34" charset="0"/>
                <a:cs typeface="Arial" panose="020B0604020202020204" pitchFamily="34" charset="0"/>
              </a:rPr>
              <a:t>As the nuclear charge increases, its attraction for the outermost electron increases, and so more energy is required to remove the outermost electron. Hence, the IE increases.</a:t>
            </a:r>
          </a:p>
          <a:p>
            <a:pPr algn="just" eaLnBrk="1" hangingPunct="1">
              <a:lnSpc>
                <a:spcPct val="90000"/>
              </a:lnSpc>
              <a:buFont typeface="Wingdings" panose="05000000000000000000" pitchFamily="2" charset="2"/>
              <a:buChar char="ü"/>
            </a:pPr>
            <a:endParaRPr lang="en-US" altLang="en-US" sz="2400" b="1" baseline="-25000" dirty="0">
              <a:solidFill>
                <a:srgbClr val="FF0000"/>
              </a:solidFill>
              <a:latin typeface="Arial" panose="020B0604020202020204" pitchFamily="34" charset="0"/>
              <a:cs typeface="Arial" panose="020B0604020202020204" pitchFamily="34" charset="0"/>
            </a:endParaRPr>
          </a:p>
          <a:p>
            <a:pPr algn="just" eaLnBrk="1" hangingPunct="1">
              <a:lnSpc>
                <a:spcPct val="90000"/>
              </a:lnSpc>
              <a:buFont typeface="Wingdings" panose="05000000000000000000" pitchFamily="2" charset="2"/>
              <a:buChar char="ü"/>
            </a:pPr>
            <a:r>
              <a:rPr lang="en-US" altLang="en-US" sz="2400" b="1" baseline="-25000" dirty="0">
                <a:solidFill>
                  <a:srgbClr val="FF0000"/>
                </a:solidFill>
                <a:latin typeface="Arial" panose="020B0604020202020204" pitchFamily="34" charset="0"/>
                <a:cs typeface="Arial" panose="020B0604020202020204" pitchFamily="34" charset="0"/>
              </a:rPr>
              <a:t>Screening/Shielding Effect of the Inner Electrons: </a:t>
            </a:r>
            <a:r>
              <a:rPr lang="en-US" altLang="en-US" sz="2400" baseline="-25000" dirty="0">
                <a:latin typeface="Arial" panose="020B0604020202020204" pitchFamily="34" charset="0"/>
                <a:cs typeface="Arial" panose="020B0604020202020204" pitchFamily="34" charset="0"/>
              </a:rPr>
              <a:t>The outermost electrons are repelled by all the other electrons in the atom, besides being attracted by the positively charged nucleus. The electrons on the same shell also exerts a screening effect on one another but the effect is very small.</a:t>
            </a:r>
          </a:p>
          <a:p>
            <a:pPr algn="just" eaLnBrk="1" hangingPunct="1">
              <a:lnSpc>
                <a:spcPct val="90000"/>
              </a:lnSpc>
              <a:buFont typeface="Wingdings" panose="05000000000000000000" pitchFamily="2" charset="2"/>
              <a:buChar char="ü"/>
            </a:pPr>
            <a:endParaRPr lang="en-US" altLang="en-US" sz="2400" baseline="-25000" dirty="0">
              <a:latin typeface="Arial" panose="020B0604020202020204" pitchFamily="34" charset="0"/>
              <a:cs typeface="Arial" panose="020B0604020202020204" pitchFamily="34" charset="0"/>
            </a:endParaRPr>
          </a:p>
          <a:p>
            <a:pPr algn="just" eaLnBrk="1" hangingPunct="1">
              <a:lnSpc>
                <a:spcPct val="90000"/>
              </a:lnSpc>
              <a:buFont typeface="Wingdings" panose="05000000000000000000" pitchFamily="2" charset="2"/>
              <a:buChar char="ü"/>
            </a:pPr>
            <a:r>
              <a:rPr lang="en-US" altLang="en-US" sz="2400" baseline="-25000" dirty="0">
                <a:solidFill>
                  <a:srgbClr val="FF0000"/>
                </a:solidFill>
                <a:latin typeface="Arial" panose="020B0604020202020204" pitchFamily="34" charset="0"/>
                <a:cs typeface="Arial" panose="020B0604020202020204" pitchFamily="34" charset="0"/>
              </a:rPr>
              <a:t>Across the period, there is a rise in ionization energy because the nuclear charge is increasing across period. This eventually causes a decrease in atomic radius. The screening effect remains almost the same across a period since electrons are added to the same shell. This accounts for the increase in IE across period.</a:t>
            </a:r>
          </a:p>
        </p:txBody>
      </p:sp>
      <p:sp>
        <p:nvSpPr>
          <p:cNvPr id="140293" name="Slide Number Placeholder 2">
            <a:extLst>
              <a:ext uri="{FF2B5EF4-FFF2-40B4-BE49-F238E27FC236}">
                <a16:creationId xmlns:a16="http://schemas.microsoft.com/office/drawing/2014/main" xmlns="" id="{DC1E24B7-E396-46FF-AC47-7A3084865C76}"/>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2D4772C-C937-4198-B0DD-E563204B55C7}"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xmlns="" val="2027750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Oval 4">
            <a:extLst>
              <a:ext uri="{FF2B5EF4-FFF2-40B4-BE49-F238E27FC236}">
                <a16:creationId xmlns:a16="http://schemas.microsoft.com/office/drawing/2014/main" xmlns="" id="{710D41C7-EB14-45B5-850E-609820BBFFE3}"/>
              </a:ext>
            </a:extLst>
          </p:cNvPr>
          <p:cNvSpPr>
            <a:spLocks noChangeArrowheads="1"/>
          </p:cNvSpPr>
          <p:nvPr/>
        </p:nvSpPr>
        <p:spPr bwMode="auto">
          <a:xfrm>
            <a:off x="685800" y="2687637"/>
            <a:ext cx="3773487" cy="741363"/>
          </a:xfrm>
          <a:prstGeom prst="ellipse">
            <a:avLst/>
          </a:prstGeom>
          <a:solidFill>
            <a:schemeClr val="accent3"/>
          </a:solidFill>
          <a:ln w="9525">
            <a:solidFill>
              <a:schemeClr val="tx1"/>
            </a:solidFill>
            <a:round/>
            <a:headEnd/>
            <a:tailEnd/>
          </a:ln>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endParaRPr>
          </a:p>
        </p:txBody>
      </p:sp>
      <p:sp>
        <p:nvSpPr>
          <p:cNvPr id="75781" name="Rectangle 5">
            <a:extLst>
              <a:ext uri="{FF2B5EF4-FFF2-40B4-BE49-F238E27FC236}">
                <a16:creationId xmlns:a16="http://schemas.microsoft.com/office/drawing/2014/main" xmlns="" id="{5FC0401D-3345-433F-936C-65B7A19F8BF5}"/>
              </a:ext>
            </a:extLst>
          </p:cNvPr>
          <p:cNvSpPr>
            <a:spLocks noChangeArrowheads="1"/>
          </p:cNvSpPr>
          <p:nvPr/>
        </p:nvSpPr>
        <p:spPr bwMode="auto">
          <a:xfrm>
            <a:off x="0" y="213479"/>
            <a:ext cx="9144000" cy="3139321"/>
          </a:xfrm>
          <a:prstGeom prst="rect">
            <a:avLst/>
          </a:prstGeom>
          <a:noFill/>
          <a:ln>
            <a:noFill/>
          </a:ln>
          <a:effectLst/>
        </p:spPr>
        <p:txBody>
          <a:bodyPr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srgbClr val="CC3300"/>
                </a:solidFill>
                <a:effectLst>
                  <a:outerShdw blurRad="38100" dist="38100" dir="2700000" algn="tl">
                    <a:srgbClr val="C0C0C0"/>
                  </a:outerShdw>
                </a:effectLst>
                <a:uLnTx/>
                <a:uFillTx/>
                <a:latin typeface="Calibri"/>
                <a:ea typeface="+mn-ea"/>
                <a:cs typeface="+mn-cs"/>
              </a:rPr>
              <a:t>What is a main factor that results in an atom having an increasing atomic radius compared to its neighbor?</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2400" b="0" i="1" u="none" strike="noStrike" kern="1200" cap="none" spc="0" normalizeH="0" baseline="0" noProof="0" dirty="0">
              <a:ln>
                <a:noFill/>
              </a:ln>
              <a:solidFill>
                <a:srgbClr val="CC3300"/>
              </a:solidFill>
              <a:effectLst>
                <a:outerShdw blurRad="38100" dist="38100" dir="2700000" algn="tl">
                  <a:srgbClr val="C0C0C0"/>
                </a:outerShdw>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Calibri"/>
                <a:ea typeface="+mn-ea"/>
                <a:cs typeface="+mn-cs"/>
              </a:rPr>
              <a:t>	a) total number of electrons</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Calibri"/>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Calibri"/>
                <a:ea typeface="+mn-ea"/>
                <a:cs typeface="+mn-cs"/>
              </a:rPr>
              <a:t>	b) total number of protons and neutrons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206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Calibri"/>
                <a:ea typeface="+mn-ea"/>
                <a:cs typeface="+mn-cs"/>
              </a:rPr>
              <a:t>	c) total number of electrons in the outer electron shell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2060"/>
              </a:solidFill>
              <a:effectLst/>
              <a:uLnTx/>
              <a:uFillTx/>
              <a:latin typeface="Calibri"/>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2060"/>
                </a:solidFill>
                <a:effectLst/>
                <a:uLnTx/>
                <a:uFillTx/>
                <a:latin typeface="Calibri"/>
                <a:ea typeface="+mn-ea"/>
                <a:cs typeface="+mn-cs"/>
              </a:rPr>
              <a:t>	d) total number of electron shells</a:t>
            </a:r>
          </a:p>
        </p:txBody>
      </p:sp>
      <p:sp>
        <p:nvSpPr>
          <p:cNvPr id="121860" name="Slide Number Placeholder 2">
            <a:extLst>
              <a:ext uri="{FF2B5EF4-FFF2-40B4-BE49-F238E27FC236}">
                <a16:creationId xmlns:a16="http://schemas.microsoft.com/office/drawing/2014/main" xmlns="" id="{1B8BD3D7-0DDD-4107-9AA0-B319159AA2F7}"/>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37A6B8C-6859-402B-97F7-AFEC9DC3DDEF}"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xmlns="" id="{0DC528B6-51F1-4ADF-87A2-DEC0C29F1D3B}"/>
              </a:ext>
            </a:extLst>
          </p:cNvPr>
          <p:cNvSpPr txBox="1"/>
          <p:nvPr/>
        </p:nvSpPr>
        <p:spPr>
          <a:xfrm>
            <a:off x="0" y="3505201"/>
            <a:ext cx="9144000" cy="2031325"/>
          </a:xfrm>
          <a:prstGeom prst="rect">
            <a:avLst/>
          </a:prstGeom>
          <a:noFill/>
        </p:spPr>
        <p:txBody>
          <a:bodyPr wrap="square" rtlCol="0">
            <a:spAutoFit/>
          </a:bodyPr>
          <a:lstStyle/>
          <a:p>
            <a:r>
              <a:rPr lang="en-GB" dirty="0"/>
              <a:t>2. For each pair of atoms below, circle the atom with the larger radius:</a:t>
            </a:r>
          </a:p>
          <a:p>
            <a:endParaRPr lang="en-GB" dirty="0"/>
          </a:p>
          <a:p>
            <a:r>
              <a:rPr lang="en-GB" dirty="0"/>
              <a:t>                   a) Ga.    b) Ga</a:t>
            </a:r>
            <a:r>
              <a:rPr lang="en-GB" baseline="30000" dirty="0"/>
              <a:t>3+</a:t>
            </a:r>
            <a:r>
              <a:rPr lang="en-GB" dirty="0"/>
              <a:t>.   c) Ca.    d) Br</a:t>
            </a:r>
          </a:p>
          <a:p>
            <a:endParaRPr lang="en-GB" dirty="0"/>
          </a:p>
          <a:p>
            <a:r>
              <a:rPr lang="en-GB" dirty="0"/>
              <a:t>3. Which of the following elements would have the largest second ionization energy:</a:t>
            </a:r>
          </a:p>
          <a:p>
            <a:endParaRPr lang="en-GB" dirty="0"/>
          </a:p>
          <a:p>
            <a:r>
              <a:rPr lang="en-GB" dirty="0"/>
              <a:t>                    a) K.       b)Rb.        c) Sr.        d) Ca.</a:t>
            </a:r>
          </a:p>
        </p:txBody>
      </p:sp>
      <p:sp>
        <p:nvSpPr>
          <p:cNvPr id="9" name="Oval 8">
            <a:extLst>
              <a:ext uri="{FF2B5EF4-FFF2-40B4-BE49-F238E27FC236}">
                <a16:creationId xmlns:a16="http://schemas.microsoft.com/office/drawing/2014/main" xmlns="" id="{CA9D5A72-ABFD-42EF-9784-F2ED09B091B3}"/>
              </a:ext>
            </a:extLst>
          </p:cNvPr>
          <p:cNvSpPr/>
          <p:nvPr/>
        </p:nvSpPr>
        <p:spPr>
          <a:xfrm>
            <a:off x="1752600" y="40386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xmlns="" id="{9821F0BB-F484-4FC8-AE3E-CC1A265C4868}"/>
              </a:ext>
            </a:extLst>
          </p:cNvPr>
          <p:cNvSpPr/>
          <p:nvPr/>
        </p:nvSpPr>
        <p:spPr>
          <a:xfrm>
            <a:off x="914400" y="5181600"/>
            <a:ext cx="9144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xmlns="" id="{2F301358-7917-4582-9235-7C4151A33147}"/>
              </a:ext>
            </a:extLst>
          </p:cNvPr>
          <p:cNvSpPr txBox="1"/>
          <p:nvPr/>
        </p:nvSpPr>
        <p:spPr>
          <a:xfrm>
            <a:off x="0" y="5657671"/>
            <a:ext cx="8839200" cy="1200329"/>
          </a:xfrm>
          <a:prstGeom prst="rect">
            <a:avLst/>
          </a:prstGeom>
          <a:noFill/>
        </p:spPr>
        <p:txBody>
          <a:bodyPr wrap="square" rtlCol="0">
            <a:spAutoFit/>
          </a:bodyPr>
          <a:lstStyle/>
          <a:p>
            <a:pPr algn="l" fontAlgn="base"/>
            <a:r>
              <a:rPr lang="en-GB" b="0" i="0" dirty="0">
                <a:solidFill>
                  <a:srgbClr val="333333"/>
                </a:solidFill>
                <a:effectLst/>
                <a:latin typeface="+mj-lt"/>
              </a:rPr>
              <a:t>Recall that the </a:t>
            </a:r>
            <a:r>
              <a:rPr lang="en-GB" b="0" i="1" dirty="0">
                <a:solidFill>
                  <a:srgbClr val="333333"/>
                </a:solidFill>
                <a:effectLst/>
                <a:latin typeface="+mj-lt"/>
              </a:rPr>
              <a:t>larger</a:t>
            </a:r>
            <a:r>
              <a:rPr lang="en-GB" b="0" i="0" dirty="0">
                <a:solidFill>
                  <a:srgbClr val="333333"/>
                </a:solidFill>
                <a:effectLst/>
                <a:latin typeface="+mj-lt"/>
              </a:rPr>
              <a:t> the </a:t>
            </a:r>
            <a:r>
              <a:rPr lang="en-GB" b="1" i="0" dirty="0">
                <a:solidFill>
                  <a:srgbClr val="333333"/>
                </a:solidFill>
                <a:effectLst/>
                <a:latin typeface="+mj-lt"/>
              </a:rPr>
              <a:t>effective nuclear charge</a:t>
            </a:r>
            <a:r>
              <a:rPr lang="en-GB" b="0" i="0" dirty="0">
                <a:solidFill>
                  <a:srgbClr val="333333"/>
                </a:solidFill>
                <a:effectLst/>
                <a:latin typeface="+mj-lt"/>
              </a:rPr>
              <a:t>, the </a:t>
            </a:r>
            <a:r>
              <a:rPr lang="en-GB" b="0" i="1" dirty="0">
                <a:solidFill>
                  <a:srgbClr val="333333"/>
                </a:solidFill>
                <a:effectLst/>
                <a:latin typeface="+mj-lt"/>
              </a:rPr>
              <a:t>more</a:t>
            </a:r>
            <a:r>
              <a:rPr lang="en-GB" b="0" i="0" dirty="0">
                <a:solidFill>
                  <a:srgbClr val="333333"/>
                </a:solidFill>
                <a:effectLst/>
                <a:latin typeface="+mj-lt"/>
              </a:rPr>
              <a:t> the electrons get </a:t>
            </a:r>
            <a:r>
              <a:rPr lang="en-GB" b="0" i="1" dirty="0">
                <a:solidFill>
                  <a:srgbClr val="333333"/>
                </a:solidFill>
                <a:effectLst/>
                <a:latin typeface="+mj-lt"/>
              </a:rPr>
              <a:t>attracted</a:t>
            </a:r>
            <a:r>
              <a:rPr lang="en-GB" b="0" i="0" dirty="0">
                <a:solidFill>
                  <a:srgbClr val="333333"/>
                </a:solidFill>
                <a:effectLst/>
                <a:latin typeface="+mj-lt"/>
              </a:rPr>
              <a:t> towards the nucleus.</a:t>
            </a:r>
          </a:p>
          <a:p>
            <a:pPr algn="l" fontAlgn="base"/>
            <a:r>
              <a:rPr lang="en-GB" b="0" i="0" dirty="0">
                <a:solidFill>
                  <a:srgbClr val="333333"/>
                </a:solidFill>
                <a:effectLst/>
                <a:latin typeface="+mj-lt"/>
              </a:rPr>
              <a:t>Naturally, the </a:t>
            </a:r>
            <a:r>
              <a:rPr lang="en-GB" b="0" i="1" dirty="0">
                <a:solidFill>
                  <a:srgbClr val="333333"/>
                </a:solidFill>
                <a:effectLst/>
                <a:latin typeface="+mj-lt"/>
              </a:rPr>
              <a:t>larger</a:t>
            </a:r>
            <a:r>
              <a:rPr lang="en-GB" b="0" i="0" dirty="0">
                <a:solidFill>
                  <a:srgbClr val="333333"/>
                </a:solidFill>
                <a:effectLst/>
                <a:latin typeface="+mj-lt"/>
              </a:rPr>
              <a:t>-charged element has the </a:t>
            </a:r>
            <a:r>
              <a:rPr lang="en-GB" b="0" i="1" dirty="0">
                <a:solidFill>
                  <a:srgbClr val="333333"/>
                </a:solidFill>
                <a:effectLst/>
                <a:latin typeface="+mj-lt"/>
              </a:rPr>
              <a:t>greater</a:t>
            </a:r>
            <a:r>
              <a:rPr lang="en-GB" b="0" i="0" dirty="0">
                <a:solidFill>
                  <a:srgbClr val="333333"/>
                </a:solidFill>
                <a:effectLst/>
                <a:latin typeface="+mj-lt"/>
              </a:rPr>
              <a:t> effective nuclear charge.</a:t>
            </a:r>
          </a:p>
          <a:p>
            <a:endParaRPr lang="en-GB" dirty="0"/>
          </a:p>
        </p:txBody>
      </p:sp>
    </p:spTree>
    <p:extLst>
      <p:ext uri="{BB962C8B-B14F-4D97-AF65-F5344CB8AC3E}">
        <p14:creationId xmlns:p14="http://schemas.microsoft.com/office/powerpoint/2010/main" xmlns="" val="3207030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57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circle(in)">
                                      <p:cBhvr>
                                        <p:cTn id="2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9"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3">
            <a:extLst>
              <a:ext uri="{FF2B5EF4-FFF2-40B4-BE49-F238E27FC236}">
                <a16:creationId xmlns:a16="http://schemas.microsoft.com/office/drawing/2014/main" xmlns="" id="{01A1F689-976C-4A4D-BB6D-F6AED27082D5}"/>
              </a:ext>
            </a:extLst>
          </p:cNvPr>
          <p:cNvSpPr>
            <a:spLocks noChangeArrowheads="1"/>
          </p:cNvSpPr>
          <p:nvPr/>
        </p:nvSpPr>
        <p:spPr bwMode="auto">
          <a:xfrm>
            <a:off x="152400" y="0"/>
            <a:ext cx="8839200" cy="30008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The</a:t>
            </a:r>
            <a:r>
              <a:rPr kumimoji="0" lang="en-US" altLang="en-US" sz="2100" b="1"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a:t>
            </a:r>
            <a:r>
              <a:rPr kumimoji="0" lang="en-US" altLang="en-US" sz="2100" b="1" i="0" u="none" strike="noStrike" kern="1200" cap="none" spc="0" normalizeH="0" baseline="0" noProof="0" dirty="0">
                <a:ln>
                  <a:noFill/>
                </a:ln>
                <a:solidFill>
                  <a:srgbClr val="0000FF"/>
                </a:solidFill>
                <a:effectLst/>
                <a:uLnTx/>
                <a:uFillTx/>
                <a:latin typeface="Comic Sans MS" panose="030F0702030302020204" pitchFamily="66" charset="0"/>
                <a:ea typeface="+mn-ea"/>
                <a:cs typeface="+mn-cs"/>
              </a:rPr>
              <a:t>Electron Affinity (EA) of an atom is the energy change (released) which occurs when an atom (gaseous) gains an electron to form a gaseous 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1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X(g)  +  e</a:t>
            </a:r>
            <a:r>
              <a:rPr kumimoji="0" lang="en-US" altLang="en-US" sz="2100" b="1" i="0" u="none" strike="noStrike" kern="1200" cap="none" spc="0" normalizeH="0" baseline="30000" noProof="0" dirty="0">
                <a:ln>
                  <a:noFill/>
                </a:ln>
                <a:solidFill>
                  <a:srgbClr val="0000FF"/>
                </a:solidFill>
                <a:effectLst/>
                <a:uLnTx/>
                <a:uFillTx/>
                <a:latin typeface="Arial" panose="020B0604020202020204" pitchFamily="34" charset="0"/>
                <a:ea typeface="+mn-ea"/>
                <a:cs typeface="+mn-cs"/>
              </a:rPr>
              <a:t>-</a:t>
            </a:r>
            <a:r>
              <a:rPr kumimoji="0" lang="en-US" altLang="en-US" sz="21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    Xe</a:t>
            </a:r>
            <a:r>
              <a:rPr kumimoji="0" lang="en-US" altLang="en-US" sz="2100" b="1" i="0" u="none" strike="noStrike" kern="1200" cap="none" spc="0" normalizeH="0" baseline="30000" noProof="0" dirty="0">
                <a:ln>
                  <a:noFill/>
                </a:ln>
                <a:solidFill>
                  <a:srgbClr val="0000FF"/>
                </a:solidFill>
                <a:effectLst/>
                <a:uLnTx/>
                <a:uFillTx/>
                <a:latin typeface="Arial" panose="020B0604020202020204" pitchFamily="34" charset="0"/>
                <a:ea typeface="+mn-ea"/>
                <a:cs typeface="+mn-cs"/>
              </a:rPr>
              <a:t>-</a:t>
            </a:r>
            <a:r>
              <a:rPr kumimoji="0" lang="en-US" altLang="en-US" sz="2100" b="1"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(g</a:t>
            </a:r>
            <a:r>
              <a:rPr kumimoji="0" lang="en-US" altLang="en-US" sz="21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a:t>
            </a:r>
          </a:p>
        </p:txBody>
      </p:sp>
      <p:sp>
        <p:nvSpPr>
          <p:cNvPr id="158723" name="Line 4">
            <a:extLst>
              <a:ext uri="{FF2B5EF4-FFF2-40B4-BE49-F238E27FC236}">
                <a16:creationId xmlns:a16="http://schemas.microsoft.com/office/drawing/2014/main" xmlns="" id="{4519F7FD-F79B-4518-B957-F4C59D3BE27B}"/>
              </a:ext>
            </a:extLst>
          </p:cNvPr>
          <p:cNvSpPr>
            <a:spLocks noChangeShapeType="1"/>
          </p:cNvSpPr>
          <p:nvPr/>
        </p:nvSpPr>
        <p:spPr bwMode="auto">
          <a:xfrm flipV="1">
            <a:off x="4572000" y="1195388"/>
            <a:ext cx="436563" cy="142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55301" name="Rectangle 5">
            <a:extLst>
              <a:ext uri="{FF2B5EF4-FFF2-40B4-BE49-F238E27FC236}">
                <a16:creationId xmlns:a16="http://schemas.microsoft.com/office/drawing/2014/main" xmlns="" id="{DD419434-4EFC-4E86-92E0-5A7EFA681C61}"/>
              </a:ext>
            </a:extLst>
          </p:cNvPr>
          <p:cNvSpPr>
            <a:spLocks noChangeArrowheads="1"/>
          </p:cNvSpPr>
          <p:nvPr/>
        </p:nvSpPr>
        <p:spPr bwMode="auto">
          <a:xfrm>
            <a:off x="0" y="3773487"/>
            <a:ext cx="9144000" cy="224676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When the negative ion forms readily, a lot of energy is given off. i.e. Electron affinity has a large negative value. It increases with decrease atomic radii and </a:t>
            </a:r>
            <a:r>
              <a:rPr lang="en-US" altLang="en-US" sz="2000" b="0" dirty="0">
                <a:solidFill>
                  <a:srgbClr val="002060"/>
                </a:solidFill>
                <a:latin typeface="Comic Sans MS" panose="030F0702030302020204" pitchFamily="66" charset="0"/>
              </a:rPr>
              <a:t>dec</a:t>
            </a:r>
            <a:r>
              <a:rPr kumimoji="0" lang="en-US" altLang="en-US" sz="2000" b="0" i="0" u="none" strike="noStrike" kern="1200" cap="none" spc="0" normalizeH="0" baseline="0" noProof="0" dirty="0" err="1">
                <a:ln>
                  <a:noFill/>
                </a:ln>
                <a:solidFill>
                  <a:srgbClr val="002060"/>
                </a:solidFill>
                <a:effectLst/>
                <a:uLnTx/>
                <a:uFillTx/>
                <a:latin typeface="Comic Sans MS" panose="030F0702030302020204" pitchFamily="66" charset="0"/>
                <a:ea typeface="+mn-ea"/>
                <a:cs typeface="+mn-cs"/>
              </a:rPr>
              <a:t>reases</a:t>
            </a:r>
            <a:r>
              <a:rPr kumimoji="0" lang="en-US" altLang="en-US" sz="2000" b="0"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with increase atomic radii except for noble gases. This is because atoms with small atomic radii rend to have a stronger attraction for electrons and so forms negative ion more readily.</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2060"/>
                </a:solidFill>
                <a:effectLst/>
                <a:uLnTx/>
                <a:uFillTx/>
                <a:latin typeface="Comic Sans MS" panose="030F0702030302020204" pitchFamily="66" charset="0"/>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7030A0"/>
                </a:solidFill>
                <a:effectLst/>
                <a:uLnTx/>
                <a:uFillTx/>
                <a:latin typeface="Comic Sans MS" panose="030F0702030302020204" pitchFamily="66" charset="0"/>
                <a:ea typeface="+mn-ea"/>
                <a:cs typeface="+mn-cs"/>
              </a:rPr>
              <a:t>Why do Noble gases (NG) have Zero Electron Affinity?</a:t>
            </a:r>
          </a:p>
        </p:txBody>
      </p:sp>
      <p:sp>
        <p:nvSpPr>
          <p:cNvPr id="4" name="Title 3">
            <a:extLst>
              <a:ext uri="{FF2B5EF4-FFF2-40B4-BE49-F238E27FC236}">
                <a16:creationId xmlns:a16="http://schemas.microsoft.com/office/drawing/2014/main" xmlns="" id="{D6802665-1D37-42C1-B958-38C41EA2FA3E}"/>
              </a:ext>
            </a:extLst>
          </p:cNvPr>
          <p:cNvSpPr>
            <a:spLocks noGrp="1"/>
          </p:cNvSpPr>
          <p:nvPr>
            <p:ph type="title"/>
          </p:nvPr>
        </p:nvSpPr>
        <p:spPr>
          <a:xfrm>
            <a:off x="0" y="152400"/>
            <a:ext cx="9144000" cy="1143000"/>
          </a:xfrm>
        </p:spPr>
        <p:txBody>
          <a:bodyPr/>
          <a:lstStyle/>
          <a:p>
            <a:r>
              <a:rPr lang="en-GB" dirty="0"/>
              <a:t>Periodic Table – Electron Affinity</a:t>
            </a:r>
          </a:p>
        </p:txBody>
      </p:sp>
      <p:sp>
        <p:nvSpPr>
          <p:cNvPr id="158727" name="Slide Number Placeholder 4">
            <a:extLst>
              <a:ext uri="{FF2B5EF4-FFF2-40B4-BE49-F238E27FC236}">
                <a16:creationId xmlns:a16="http://schemas.microsoft.com/office/drawing/2014/main" xmlns="" id="{AE020B15-6899-4A7B-8069-56DE9F979214}"/>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9619CE2F-CF23-4179-81E8-6816272D0636}"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473508-E354-4476-921C-AD48D000697E}"/>
              </a:ext>
            </a:extLst>
          </p:cNvPr>
          <p:cNvSpPr>
            <a:spLocks noGrp="1"/>
          </p:cNvSpPr>
          <p:nvPr>
            <p:ph type="title"/>
          </p:nvPr>
        </p:nvSpPr>
        <p:spPr/>
        <p:txBody>
          <a:bodyPr/>
          <a:lstStyle/>
          <a:p>
            <a:r>
              <a:rPr lang="en-GB" dirty="0"/>
              <a:t>Periodic table – Electron Affinity</a:t>
            </a:r>
          </a:p>
        </p:txBody>
      </p:sp>
      <p:sp>
        <p:nvSpPr>
          <p:cNvPr id="4" name="Slide Number Placeholder 3">
            <a:extLst>
              <a:ext uri="{FF2B5EF4-FFF2-40B4-BE49-F238E27FC236}">
                <a16:creationId xmlns:a16="http://schemas.microsoft.com/office/drawing/2014/main" xmlns="" id="{7BA9E12A-E89C-49B6-9F9C-9DC02554F8DC}"/>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59350B2-7CF3-477E-B71B-58661E2A869A}" type="slidenum">
              <a:rPr kumimoji="0" lang="en-US" sz="1100" b="1" i="0" u="none" strike="noStrike" kern="1200" cap="none" spc="0" normalizeH="0" baseline="0" noProof="0" smtClean="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100" b="1" i="0" u="none" strike="noStrike" kern="1200" cap="none" spc="0" normalizeH="0" baseline="0" noProof="0" dirty="0">
              <a:ln>
                <a:noFill/>
              </a:ln>
              <a:solidFill>
                <a:srgbClr val="D5E3FF">
                  <a:lumMod val="10000"/>
                </a:srgbClr>
              </a:solidFill>
              <a:effectLst>
                <a:outerShdw blurRad="38100" dist="38100" dir="2700000" algn="tl">
                  <a:srgbClr val="000000">
                    <a:alpha val="43137"/>
                  </a:srgbClr>
                </a:outerShdw>
              </a:effectLst>
              <a:uLnTx/>
              <a:uFillTx/>
              <a:latin typeface="Calibri"/>
              <a:ea typeface="+mn-ea"/>
              <a:cs typeface="+mn-cs"/>
            </a:endParaRPr>
          </a:p>
        </p:txBody>
      </p:sp>
      <p:pic>
        <p:nvPicPr>
          <p:cNvPr id="5" name="Picture 4">
            <a:extLst>
              <a:ext uri="{FF2B5EF4-FFF2-40B4-BE49-F238E27FC236}">
                <a16:creationId xmlns:a16="http://schemas.microsoft.com/office/drawing/2014/main" xmlns="" id="{4DD11251-098B-423C-BA20-3ADA5F06C281}"/>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7150" y="1371600"/>
            <a:ext cx="920115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Flowchart: Alternate Process 6">
            <a:extLst>
              <a:ext uri="{FF2B5EF4-FFF2-40B4-BE49-F238E27FC236}">
                <a16:creationId xmlns:a16="http://schemas.microsoft.com/office/drawing/2014/main" xmlns="" id="{40E5868C-87E7-4B68-85E4-20DDDA36A20F}"/>
              </a:ext>
            </a:extLst>
          </p:cNvPr>
          <p:cNvSpPr/>
          <p:nvPr/>
        </p:nvSpPr>
        <p:spPr>
          <a:xfrm>
            <a:off x="0" y="4724400"/>
            <a:ext cx="9144000" cy="1676400"/>
          </a:xfrm>
          <a:prstGeom prst="flowChartAlternateProcess">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Comic Sans MS" panose="030F0702030302020204" pitchFamily="66" charset="0"/>
                <a:ea typeface="+mn-ea"/>
                <a:cs typeface="+mn-cs"/>
              </a:rPr>
              <a:t>Noble Gases have stable electronic configuration and have no tendency to accept electrons.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Comic Sans MS" panose="030F0702030302020204" pitchFamily="66"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en-US" sz="1800" b="0" i="0" u="none" strike="noStrike" kern="1200" cap="none" spc="0" normalizeH="0" baseline="0" noProof="0" dirty="0">
                <a:ln w="0"/>
                <a:solidFill>
                  <a:srgbClr val="002060"/>
                </a:solidFill>
                <a:effectLst>
                  <a:outerShdw blurRad="38100" dist="25400" dir="5400000" algn="ctr" rotWithShape="0">
                    <a:srgbClr val="6E747A">
                      <a:alpha val="43000"/>
                    </a:srgbClr>
                  </a:outerShdw>
                </a:effectLst>
                <a:uLnTx/>
                <a:uFillTx/>
                <a:latin typeface="Comic Sans MS" panose="030F0702030302020204" pitchFamily="66" charset="0"/>
                <a:ea typeface="+mn-ea"/>
                <a:cs typeface="+mn-cs"/>
              </a:rPr>
              <a:t>NB: Electron affinity is rarely applied to second or third electron affinity levels because the elements are so unstable, and thus unable to survive long in nature. If they do exist the values for the electron affinities are all positive.</a:t>
            </a:r>
          </a:p>
        </p:txBody>
      </p:sp>
    </p:spTree>
    <p:extLst>
      <p:ext uri="{BB962C8B-B14F-4D97-AF65-F5344CB8AC3E}">
        <p14:creationId xmlns:p14="http://schemas.microsoft.com/office/powerpoint/2010/main" xmlns="" val="13630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4">
            <a:extLst>
              <a:ext uri="{FF2B5EF4-FFF2-40B4-BE49-F238E27FC236}">
                <a16:creationId xmlns:a16="http://schemas.microsoft.com/office/drawing/2014/main" xmlns="" id="{BBF78B7F-1E02-4B7D-814F-8683CB2EEEEB}"/>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l="2577" t="4033" r="2577" b="4033"/>
          <a:stretch>
            <a:fillRect/>
          </a:stretch>
        </p:blipFill>
        <p:spPr bwMode="auto">
          <a:xfrm>
            <a:off x="1865313" y="2568575"/>
            <a:ext cx="5816600" cy="3603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0771" name="Rectangle 5">
            <a:extLst>
              <a:ext uri="{FF2B5EF4-FFF2-40B4-BE49-F238E27FC236}">
                <a16:creationId xmlns:a16="http://schemas.microsoft.com/office/drawing/2014/main" xmlns="" id="{7C24E082-993B-4122-9C98-F9F32960F9C5}"/>
              </a:ext>
            </a:extLst>
          </p:cNvPr>
          <p:cNvSpPr>
            <a:spLocks noChangeArrowheads="1"/>
          </p:cNvSpPr>
          <p:nvPr/>
        </p:nvSpPr>
        <p:spPr bwMode="auto">
          <a:xfrm>
            <a:off x="0" y="9525"/>
            <a:ext cx="9144000" cy="11418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Periodic Table - </a:t>
            </a:r>
            <a:r>
              <a:rPr kumimoji="0" lang="en-US" altLang="en-US" sz="2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rPr>
              <a:t>Trends in Physical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4400" b="0" i="0" u="none" strike="noStrike" kern="1200" cap="none" spc="0" normalizeH="0" baseline="0" noProof="0" dirty="0">
                <a:ln>
                  <a:noFill/>
                </a:ln>
                <a:solidFill>
                  <a:srgbClr val="09055B"/>
                </a:solidFill>
                <a:effectLst/>
                <a:uLnTx/>
                <a:uFillTx/>
                <a:latin typeface="Arial" panose="020B0604020202020204" pitchFamily="34" charset="0"/>
                <a:ea typeface="+mn-ea"/>
                <a:cs typeface="+mn-cs"/>
              </a:rPr>
              <a:t> </a:t>
            </a:r>
          </a:p>
        </p:txBody>
      </p:sp>
      <p:sp>
        <p:nvSpPr>
          <p:cNvPr id="160772" name="Text Box 6">
            <a:extLst>
              <a:ext uri="{FF2B5EF4-FFF2-40B4-BE49-F238E27FC236}">
                <a16:creationId xmlns:a16="http://schemas.microsoft.com/office/drawing/2014/main" xmlns="" id="{6A317F44-DF0E-4045-B830-FDE9E617B7CF}"/>
              </a:ext>
            </a:extLst>
          </p:cNvPr>
          <p:cNvSpPr txBox="1">
            <a:spLocks noChangeArrowheads="1"/>
          </p:cNvSpPr>
          <p:nvPr/>
        </p:nvSpPr>
        <p:spPr bwMode="auto">
          <a:xfrm>
            <a:off x="66675" y="838200"/>
            <a:ext cx="7735888"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457200" indent="-457200">
              <a:defRPr b="1">
                <a:solidFill>
                  <a:schemeClr val="tx1"/>
                </a:solidFill>
                <a:latin typeface="Arial" panose="020B0604020202020204" pitchFamily="34" charset="0"/>
              </a:defRPr>
            </a:lvl1pPr>
            <a:lvl2pPr marL="914400" indent="-457200">
              <a:defRPr b="1">
                <a:solidFill>
                  <a:schemeClr val="tx1"/>
                </a:solidFill>
                <a:latin typeface="Arial" panose="020B0604020202020204" pitchFamily="34" charset="0"/>
              </a:defRPr>
            </a:lvl2pPr>
            <a:lvl3pPr marL="1371600" indent="-457200">
              <a:defRPr b="1">
                <a:solidFill>
                  <a:schemeClr val="tx1"/>
                </a:solidFill>
                <a:latin typeface="Arial" panose="020B0604020202020204" pitchFamily="34" charset="0"/>
              </a:defRPr>
            </a:lvl3pPr>
            <a:lvl4pPr marL="1828800" indent="-457200">
              <a:defRPr b="1">
                <a:solidFill>
                  <a:schemeClr val="tx1"/>
                </a:solidFill>
                <a:latin typeface="Arial" panose="020B0604020202020204" pitchFamily="34" charset="0"/>
              </a:defRPr>
            </a:lvl4pPr>
            <a:lvl5pPr marL="2286000" indent="-457200">
              <a:defRPr b="1">
                <a:solidFill>
                  <a:schemeClr val="tx1"/>
                </a:solidFill>
                <a:latin typeface="Arial" panose="020B0604020202020204" pitchFamily="34" charset="0"/>
              </a:defRPr>
            </a:lvl5pPr>
            <a:lvl6pPr marL="2743200" indent="-457200" eaLnBrk="0" fontAlgn="base" hangingPunct="0">
              <a:spcBef>
                <a:spcPct val="0"/>
              </a:spcBef>
              <a:spcAft>
                <a:spcPct val="0"/>
              </a:spcAft>
              <a:defRPr b="1">
                <a:solidFill>
                  <a:schemeClr val="tx1"/>
                </a:solidFill>
                <a:latin typeface="Arial" panose="020B0604020202020204" pitchFamily="34" charset="0"/>
              </a:defRPr>
            </a:lvl6pPr>
            <a:lvl7pPr marL="3200400" indent="-457200" eaLnBrk="0" fontAlgn="base" hangingPunct="0">
              <a:spcBef>
                <a:spcPct val="0"/>
              </a:spcBef>
              <a:spcAft>
                <a:spcPct val="0"/>
              </a:spcAft>
              <a:defRPr b="1">
                <a:solidFill>
                  <a:schemeClr val="tx1"/>
                </a:solidFill>
                <a:latin typeface="Arial" panose="020B0604020202020204" pitchFamily="34" charset="0"/>
              </a:defRPr>
            </a:lvl7pPr>
            <a:lvl8pPr marL="3657600" indent="-457200" eaLnBrk="0" fontAlgn="base" hangingPunct="0">
              <a:spcBef>
                <a:spcPct val="0"/>
              </a:spcBef>
              <a:spcAft>
                <a:spcPct val="0"/>
              </a:spcAft>
              <a:defRPr b="1">
                <a:solidFill>
                  <a:schemeClr val="tx1"/>
                </a:solidFill>
                <a:latin typeface="Arial" panose="020B0604020202020204" pitchFamily="34" charset="0"/>
              </a:defRPr>
            </a:lvl8pPr>
            <a:lvl9pPr marL="4114800" indent="-457200" eaLnBrk="0" fontAlgn="base" hangingPunct="0">
              <a:spcBef>
                <a:spcPct val="0"/>
              </a:spcBef>
              <a:spcAft>
                <a:spcPct val="0"/>
              </a:spcAft>
              <a:defRPr b="1">
                <a:solidFill>
                  <a:schemeClr val="tx1"/>
                </a:solidFill>
                <a:latin typeface="Arial" panose="020B0604020202020204" pitchFamily="34" charset="0"/>
              </a:defRPr>
            </a:lvl9pPr>
          </a:lstStyle>
          <a:p>
            <a:pPr marL="457200" marR="0" lvl="0" indent="-457200" algn="l" defTabSz="914400" rtl="0" eaLnBrk="1" fontAlgn="auto" latinLnBrk="0" hangingPunct="1">
              <a:lnSpc>
                <a:spcPct val="100000"/>
              </a:lnSpc>
              <a:spcBef>
                <a:spcPts val="0"/>
              </a:spcBef>
              <a:spcAft>
                <a:spcPts val="0"/>
              </a:spcAft>
              <a:buClrTx/>
              <a:buSzTx/>
              <a:buFontTx/>
              <a:buNone/>
              <a:tabLst/>
              <a:defRPr/>
            </a:pPr>
            <a:endParaRPr kumimoji="0" lang="en-US" altLang="en-US" sz="1800" b="0" i="1" u="none" strike="noStrike" kern="1200" cap="none" spc="0" normalizeH="0" baseline="0" noProof="0" dirty="0">
              <a:ln>
                <a:noFill/>
              </a:ln>
              <a:solidFill>
                <a:srgbClr val="09055B"/>
              </a:solidFill>
              <a:effectLst/>
              <a:uLnTx/>
              <a:uFillTx/>
              <a:latin typeface="Arial" panose="020B0604020202020204" pitchFamily="34" charset="0"/>
              <a:ea typeface="+mn-ea"/>
              <a:cs typeface="+mn-cs"/>
            </a:endParaRP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t>
            </a:r>
          </a:p>
          <a:p>
            <a:pPr marL="914400" marR="0" lvl="1" indent="-45720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CC3300"/>
                </a:solidFill>
                <a:effectLst/>
                <a:uLnTx/>
                <a:uFillTx/>
                <a:latin typeface="Arial" panose="020B0604020202020204" pitchFamily="34" charset="0"/>
                <a:ea typeface="+mn-ea"/>
                <a:cs typeface="+mn-cs"/>
              </a:rPr>
              <a:t>Classification of the Elements</a:t>
            </a:r>
          </a:p>
          <a:p>
            <a:pPr marL="1828800" marR="0" lvl="3" indent="-457200" algn="l" defTabSz="914400" rtl="0" eaLnBrk="1" fontAlgn="auto" latinLnBrk="0" hangingPunct="1">
              <a:lnSpc>
                <a:spcPct val="100000"/>
              </a:lnSpc>
              <a:spcBef>
                <a:spcPts val="0"/>
              </a:spcBef>
              <a:spcAft>
                <a:spcPts val="0"/>
              </a:spcAft>
              <a:buClr>
                <a:srgbClr val="660066"/>
              </a:buClr>
              <a:buSzTx/>
              <a:buFont typeface="Wingdings" panose="05000000000000000000" pitchFamily="2" charset="2"/>
              <a:buChar char="§"/>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sym typeface="Wingdings" panose="05000000000000000000" pitchFamily="2" charset="2"/>
              </a:rPr>
              <a:t>Elements in Periodic table are classified into three broad categories</a:t>
            </a:r>
          </a:p>
        </p:txBody>
      </p:sp>
      <p:sp>
        <p:nvSpPr>
          <p:cNvPr id="160773" name="Text Box 7">
            <a:extLst>
              <a:ext uri="{FF2B5EF4-FFF2-40B4-BE49-F238E27FC236}">
                <a16:creationId xmlns:a16="http://schemas.microsoft.com/office/drawing/2014/main" xmlns="" id="{7112F124-6A98-4255-BDBB-BFA7522DDD80}"/>
              </a:ext>
            </a:extLst>
          </p:cNvPr>
          <p:cNvSpPr txBox="1">
            <a:spLocks noChangeArrowheads="1"/>
          </p:cNvSpPr>
          <p:nvPr/>
        </p:nvSpPr>
        <p:spPr bwMode="auto">
          <a:xfrm>
            <a:off x="350838" y="5516563"/>
            <a:ext cx="895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Metals</a:t>
            </a:r>
          </a:p>
        </p:txBody>
      </p:sp>
      <p:sp>
        <p:nvSpPr>
          <p:cNvPr id="160774" name="Line 8">
            <a:extLst>
              <a:ext uri="{FF2B5EF4-FFF2-40B4-BE49-F238E27FC236}">
                <a16:creationId xmlns:a16="http://schemas.microsoft.com/office/drawing/2014/main" xmlns="" id="{0C86F450-C385-4D28-888E-BE2D51B3277A}"/>
              </a:ext>
            </a:extLst>
          </p:cNvPr>
          <p:cNvSpPr>
            <a:spLocks noChangeShapeType="1"/>
          </p:cNvSpPr>
          <p:nvPr/>
        </p:nvSpPr>
        <p:spPr bwMode="auto">
          <a:xfrm flipV="1">
            <a:off x="1139825" y="5054600"/>
            <a:ext cx="677863" cy="5159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60775" name="Text Box 9">
            <a:extLst>
              <a:ext uri="{FF2B5EF4-FFF2-40B4-BE49-F238E27FC236}">
                <a16:creationId xmlns:a16="http://schemas.microsoft.com/office/drawing/2014/main" xmlns="" id="{25701021-B0DA-48C9-9B27-B9D459BAAE01}"/>
              </a:ext>
            </a:extLst>
          </p:cNvPr>
          <p:cNvSpPr txBox="1">
            <a:spLocks noChangeArrowheads="1"/>
          </p:cNvSpPr>
          <p:nvPr/>
        </p:nvSpPr>
        <p:spPr bwMode="auto">
          <a:xfrm>
            <a:off x="7527925" y="1711325"/>
            <a:ext cx="1352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Nonmetals</a:t>
            </a:r>
          </a:p>
        </p:txBody>
      </p:sp>
      <p:sp>
        <p:nvSpPr>
          <p:cNvPr id="160776" name="Line 10">
            <a:extLst>
              <a:ext uri="{FF2B5EF4-FFF2-40B4-BE49-F238E27FC236}">
                <a16:creationId xmlns:a16="http://schemas.microsoft.com/office/drawing/2014/main" xmlns="" id="{805222DC-3847-4714-BA7E-A7257A1F9826}"/>
              </a:ext>
            </a:extLst>
          </p:cNvPr>
          <p:cNvSpPr>
            <a:spLocks noChangeShapeType="1"/>
          </p:cNvSpPr>
          <p:nvPr/>
        </p:nvSpPr>
        <p:spPr bwMode="auto">
          <a:xfrm flipH="1">
            <a:off x="7745413" y="2117725"/>
            <a:ext cx="452437" cy="56991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60777" name="Text Box 11">
            <a:extLst>
              <a:ext uri="{FF2B5EF4-FFF2-40B4-BE49-F238E27FC236}">
                <a16:creationId xmlns:a16="http://schemas.microsoft.com/office/drawing/2014/main" xmlns="" id="{4ADDF577-DC84-4B0C-86FA-6D78EA131DF5}"/>
              </a:ext>
            </a:extLst>
          </p:cNvPr>
          <p:cNvSpPr txBox="1">
            <a:spLocks noChangeArrowheads="1"/>
          </p:cNvSpPr>
          <p:nvPr/>
        </p:nvSpPr>
        <p:spPr bwMode="auto">
          <a:xfrm>
            <a:off x="3536950" y="2668588"/>
            <a:ext cx="1454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a:ln>
                  <a:noFill/>
                </a:ln>
                <a:solidFill>
                  <a:srgbClr val="002060"/>
                </a:solidFill>
                <a:effectLst/>
                <a:uLnTx/>
                <a:uFillTx/>
                <a:latin typeface="Arial" panose="020B0604020202020204" pitchFamily="34" charset="0"/>
                <a:ea typeface="+mn-ea"/>
                <a:cs typeface="+mn-cs"/>
              </a:rPr>
              <a:t>Semimetals</a:t>
            </a:r>
          </a:p>
        </p:txBody>
      </p:sp>
      <p:sp>
        <p:nvSpPr>
          <p:cNvPr id="160778" name="Line 12">
            <a:extLst>
              <a:ext uri="{FF2B5EF4-FFF2-40B4-BE49-F238E27FC236}">
                <a16:creationId xmlns:a16="http://schemas.microsoft.com/office/drawing/2014/main" xmlns="" id="{1962A383-F29D-4A66-B668-857A4B9B3FA3}"/>
              </a:ext>
            </a:extLst>
          </p:cNvPr>
          <p:cNvSpPr>
            <a:spLocks noChangeShapeType="1"/>
          </p:cNvSpPr>
          <p:nvPr/>
        </p:nvSpPr>
        <p:spPr bwMode="auto">
          <a:xfrm>
            <a:off x="4862513" y="2967038"/>
            <a:ext cx="795337" cy="268287"/>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60779" name="Line 13">
            <a:extLst>
              <a:ext uri="{FF2B5EF4-FFF2-40B4-BE49-F238E27FC236}">
                <a16:creationId xmlns:a16="http://schemas.microsoft.com/office/drawing/2014/main" xmlns="" id="{AF62EEDF-48FB-4577-87B3-A43DE7E56E91}"/>
              </a:ext>
            </a:extLst>
          </p:cNvPr>
          <p:cNvSpPr>
            <a:spLocks noChangeShapeType="1"/>
          </p:cNvSpPr>
          <p:nvPr/>
        </p:nvSpPr>
        <p:spPr bwMode="auto">
          <a:xfrm flipH="1">
            <a:off x="2011363" y="2881313"/>
            <a:ext cx="5605462" cy="2182812"/>
          </a:xfrm>
          <a:prstGeom prst="line">
            <a:avLst/>
          </a:prstGeom>
          <a:noFill/>
          <a:ln w="38100" cap="rnd">
            <a:solidFill>
              <a:srgbClr val="3366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2060"/>
              </a:solidFill>
              <a:effectLst/>
              <a:uLnTx/>
              <a:uFillTx/>
              <a:latin typeface="Calibri"/>
              <a:ea typeface="+mn-ea"/>
              <a:cs typeface="+mn-cs"/>
            </a:endParaRPr>
          </a:p>
        </p:txBody>
      </p:sp>
      <p:sp>
        <p:nvSpPr>
          <p:cNvPr id="160780" name="Text Box 14">
            <a:extLst>
              <a:ext uri="{FF2B5EF4-FFF2-40B4-BE49-F238E27FC236}">
                <a16:creationId xmlns:a16="http://schemas.microsoft.com/office/drawing/2014/main" xmlns="" id="{F3469978-E60F-4872-A4AB-62BF12C2CAFD}"/>
              </a:ext>
            </a:extLst>
          </p:cNvPr>
          <p:cNvSpPr txBox="1">
            <a:spLocks noChangeArrowheads="1"/>
          </p:cNvSpPr>
          <p:nvPr/>
        </p:nvSpPr>
        <p:spPr bwMode="auto">
          <a:xfrm>
            <a:off x="0" y="6096000"/>
            <a:ext cx="9144000" cy="581025"/>
          </a:xfrm>
          <a:prstGeom prst="rect">
            <a:avLst/>
          </a:prstGeom>
          <a:solidFill>
            <a:schemeClr val="accent3"/>
          </a:solidFill>
          <a:ln>
            <a:noFill/>
          </a:ln>
          <a:effec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Metallic character associated with few valence </a:t>
            </a:r>
            <a:r>
              <a:rPr kumimoji="0" lang="en-US" altLang="en-US" sz="1600" b="0"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t>s</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and </a:t>
            </a:r>
            <a:r>
              <a:rPr kumimoji="0" lang="en-US" altLang="en-US" sz="1600" b="0"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t>p</a:t>
            </a:r>
            <a:r>
              <a:rPr kumimoji="0" lang="en-US" altLang="en-US" sz="16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 electrons and increases as those electrons are located farther from the nucleus</a:t>
            </a:r>
          </a:p>
        </p:txBody>
      </p:sp>
      <p:sp>
        <p:nvSpPr>
          <p:cNvPr id="160781" name="Text Box 15">
            <a:extLst>
              <a:ext uri="{FF2B5EF4-FFF2-40B4-BE49-F238E27FC236}">
                <a16:creationId xmlns:a16="http://schemas.microsoft.com/office/drawing/2014/main" xmlns="" id="{F2475CE3-084D-4130-B68B-97F76C30D41E}"/>
              </a:ext>
            </a:extLst>
          </p:cNvPr>
          <p:cNvSpPr txBox="1">
            <a:spLocks noChangeArrowheads="1"/>
          </p:cNvSpPr>
          <p:nvPr/>
        </p:nvSpPr>
        <p:spPr bwMode="auto">
          <a:xfrm rot="-1241313">
            <a:off x="2703513" y="4164013"/>
            <a:ext cx="32813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1" i="0" u="none" strike="noStrike" kern="1200" cap="none" spc="0" normalizeH="0" baseline="0" noProof="0">
                <a:ln>
                  <a:noFill/>
                </a:ln>
                <a:solidFill>
                  <a:srgbClr val="336600"/>
                </a:solidFill>
                <a:effectLst/>
                <a:uLnTx/>
                <a:uFillTx/>
                <a:latin typeface="Arial" panose="020B0604020202020204" pitchFamily="34" charset="0"/>
                <a:ea typeface="+mn-ea"/>
                <a:cs typeface="+mn-cs"/>
              </a:rPr>
              <a:t>Increasing metal characteristics</a:t>
            </a:r>
          </a:p>
        </p:txBody>
      </p:sp>
      <p:sp>
        <p:nvSpPr>
          <p:cNvPr id="160782" name="Slide Number Placeholder 2">
            <a:extLst>
              <a:ext uri="{FF2B5EF4-FFF2-40B4-BE49-F238E27FC236}">
                <a16:creationId xmlns:a16="http://schemas.microsoft.com/office/drawing/2014/main" xmlns="" id="{F17927E9-9025-4BBA-A70F-7B6CB04C58F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047D0AF-14E1-4287-A527-11CE718BE9A6}" type="slidenum">
              <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altLang="en-US" sz="1100" b="0" i="0" u="none" strike="noStrike" kern="1200" cap="none" spc="0" normalizeH="0" baseline="0" noProof="0">
              <a:ln>
                <a:noFill/>
              </a:ln>
              <a:solidFill>
                <a:srgbClr val="002060"/>
              </a:solidFill>
              <a:effectLst>
                <a:outerShdw blurRad="38100" dist="38100" dir="2700000" algn="tl">
                  <a:srgbClr val="000000">
                    <a:alpha val="43137"/>
                  </a:srgbClr>
                </a:outerShdw>
              </a:effectLst>
              <a:uLnTx/>
              <a:uFillTx/>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smtClean="0"/>
              <a:t>Electronic diagram and Configuration</a:t>
            </a:r>
            <a:endParaRPr lang="en-US" sz="2800"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4</a:t>
            </a:fld>
            <a:endParaRPr lang="en-US" dirty="0"/>
          </a:p>
        </p:txBody>
      </p:sp>
      <p:sp>
        <p:nvSpPr>
          <p:cNvPr id="5" name="Rectangle 4"/>
          <p:cNvSpPr/>
          <p:nvPr/>
        </p:nvSpPr>
        <p:spPr>
          <a:xfrm>
            <a:off x="285720" y="1785926"/>
            <a:ext cx="8643998" cy="2862322"/>
          </a:xfrm>
          <a:prstGeom prst="rect">
            <a:avLst/>
          </a:prstGeom>
        </p:spPr>
        <p:txBody>
          <a:bodyPr wrap="square">
            <a:spAutoFit/>
          </a:bodyPr>
          <a:lstStyle/>
          <a:p>
            <a:pPr algn="just"/>
            <a:r>
              <a:rPr lang="en-GB" altLang="en-US" dirty="0" smtClean="0">
                <a:solidFill>
                  <a:srgbClr val="669900"/>
                </a:solidFill>
                <a:latin typeface="Comic Sans MS" panose="030F0702030302020204" pitchFamily="66" charset="0"/>
              </a:rPr>
              <a:t>For example, </a:t>
            </a:r>
          </a:p>
          <a:p>
            <a:pPr algn="just"/>
            <a:endParaRPr lang="en-GB" altLang="en-US" dirty="0" smtClean="0">
              <a:solidFill>
                <a:srgbClr val="669900"/>
              </a:solidFill>
              <a:latin typeface="Comic Sans MS" panose="030F0702030302020204" pitchFamily="66" charset="0"/>
            </a:endParaRPr>
          </a:p>
          <a:p>
            <a:pPr algn="just"/>
            <a:r>
              <a:rPr lang="en-GB" altLang="en-US" dirty="0" smtClean="0">
                <a:solidFill>
                  <a:srgbClr val="669900"/>
                </a:solidFill>
                <a:latin typeface="Comic Sans MS" panose="030F0702030302020204" pitchFamily="66" charset="0"/>
              </a:rPr>
              <a:t>Sodium has 11  electrons: 2,8,1 or 1s</a:t>
            </a:r>
            <a:r>
              <a:rPr lang="en-GB" altLang="en-US" baseline="30000" dirty="0" smtClean="0">
                <a:solidFill>
                  <a:srgbClr val="669900"/>
                </a:solidFill>
                <a:latin typeface="Comic Sans MS" panose="030F0702030302020204" pitchFamily="66" charset="0"/>
              </a:rPr>
              <a:t>2</a:t>
            </a:r>
            <a:r>
              <a:rPr lang="en-GB" altLang="en-US" dirty="0" smtClean="0">
                <a:solidFill>
                  <a:srgbClr val="669900"/>
                </a:solidFill>
                <a:latin typeface="Comic Sans MS" panose="030F0702030302020204" pitchFamily="66" charset="0"/>
              </a:rPr>
              <a:t>2s</a:t>
            </a:r>
            <a:r>
              <a:rPr lang="en-GB" altLang="en-US" baseline="30000" dirty="0" smtClean="0">
                <a:solidFill>
                  <a:srgbClr val="669900"/>
                </a:solidFill>
                <a:latin typeface="Comic Sans MS" panose="030F0702030302020204" pitchFamily="66" charset="0"/>
              </a:rPr>
              <a:t>2</a:t>
            </a:r>
            <a:r>
              <a:rPr lang="en-GB" altLang="en-US" dirty="0" smtClean="0">
                <a:solidFill>
                  <a:srgbClr val="669900"/>
                </a:solidFill>
                <a:latin typeface="Comic Sans MS" panose="030F0702030302020204" pitchFamily="66" charset="0"/>
              </a:rPr>
              <a:t>2p</a:t>
            </a:r>
            <a:r>
              <a:rPr lang="en-GB" altLang="en-US" baseline="30000" dirty="0" smtClean="0">
                <a:solidFill>
                  <a:srgbClr val="669900"/>
                </a:solidFill>
                <a:latin typeface="Comic Sans MS" panose="030F0702030302020204" pitchFamily="66" charset="0"/>
              </a:rPr>
              <a:t>6</a:t>
            </a:r>
            <a:r>
              <a:rPr lang="en-GB" altLang="en-US" dirty="0" smtClean="0">
                <a:solidFill>
                  <a:srgbClr val="669900"/>
                </a:solidFill>
                <a:latin typeface="Comic Sans MS" panose="030F0702030302020204" pitchFamily="66" charset="0"/>
              </a:rPr>
              <a:t>3s</a:t>
            </a:r>
            <a:r>
              <a:rPr lang="en-GB" altLang="en-US" baseline="30000" dirty="0" smtClean="0">
                <a:solidFill>
                  <a:srgbClr val="669900"/>
                </a:solidFill>
                <a:latin typeface="Comic Sans MS" panose="030F0702030302020204" pitchFamily="66" charset="0"/>
              </a:rPr>
              <a:t>1</a:t>
            </a:r>
            <a:r>
              <a:rPr lang="en-GB" altLang="en-US" dirty="0" smtClean="0">
                <a:solidFill>
                  <a:srgbClr val="669900"/>
                </a:solidFill>
                <a:latin typeface="Comic Sans MS" panose="030F0702030302020204" pitchFamily="66" charset="0"/>
              </a:rPr>
              <a:t>. </a:t>
            </a:r>
          </a:p>
          <a:p>
            <a:pPr algn="just"/>
            <a:endParaRPr lang="en-GB" altLang="en-US" dirty="0" smtClean="0">
              <a:solidFill>
                <a:srgbClr val="669900"/>
              </a:solidFill>
              <a:latin typeface="Comic Sans MS" panose="030F0702030302020204" pitchFamily="66" charset="0"/>
            </a:endParaRPr>
          </a:p>
          <a:p>
            <a:pPr algn="just"/>
            <a:r>
              <a:rPr lang="en-GB" altLang="en-US" dirty="0" smtClean="0">
                <a:solidFill>
                  <a:srgbClr val="669900"/>
                </a:solidFill>
                <a:latin typeface="Comic Sans MS" panose="030F0702030302020204" pitchFamily="66" charset="0"/>
              </a:rPr>
              <a:t>The nearest noble gas before sodium is Neon with electronic configuration: 1s</a:t>
            </a:r>
            <a:r>
              <a:rPr lang="en-GB" altLang="en-US" baseline="30000" dirty="0" smtClean="0">
                <a:solidFill>
                  <a:srgbClr val="669900"/>
                </a:solidFill>
                <a:latin typeface="Comic Sans MS" panose="030F0702030302020204" pitchFamily="66" charset="0"/>
              </a:rPr>
              <a:t>2</a:t>
            </a:r>
            <a:r>
              <a:rPr lang="en-GB" altLang="en-US" dirty="0" smtClean="0">
                <a:solidFill>
                  <a:srgbClr val="669900"/>
                </a:solidFill>
                <a:latin typeface="Comic Sans MS" panose="030F0702030302020204" pitchFamily="66" charset="0"/>
              </a:rPr>
              <a:t>2s</a:t>
            </a:r>
            <a:r>
              <a:rPr lang="en-GB" altLang="en-US" baseline="30000" dirty="0" smtClean="0">
                <a:solidFill>
                  <a:srgbClr val="669900"/>
                </a:solidFill>
                <a:latin typeface="Comic Sans MS" panose="030F0702030302020204" pitchFamily="66" charset="0"/>
              </a:rPr>
              <a:t>2</a:t>
            </a:r>
            <a:r>
              <a:rPr lang="en-GB" altLang="en-US" dirty="0" smtClean="0">
                <a:solidFill>
                  <a:srgbClr val="669900"/>
                </a:solidFill>
                <a:latin typeface="Comic Sans MS" panose="030F0702030302020204" pitchFamily="66" charset="0"/>
              </a:rPr>
              <a:t>2p</a:t>
            </a:r>
            <a:r>
              <a:rPr lang="en-GB" altLang="en-US" baseline="30000" dirty="0" smtClean="0">
                <a:solidFill>
                  <a:srgbClr val="669900"/>
                </a:solidFill>
                <a:latin typeface="Comic Sans MS" panose="030F0702030302020204" pitchFamily="66" charset="0"/>
              </a:rPr>
              <a:t>6</a:t>
            </a:r>
            <a:r>
              <a:rPr lang="en-GB" altLang="en-US" dirty="0" smtClean="0">
                <a:solidFill>
                  <a:srgbClr val="669900"/>
                </a:solidFill>
                <a:latin typeface="Comic Sans MS" panose="030F0702030302020204" pitchFamily="66" charset="0"/>
              </a:rPr>
              <a:t> which is one electron short of sodium configuration. </a:t>
            </a:r>
          </a:p>
          <a:p>
            <a:pPr algn="just"/>
            <a:endParaRPr lang="en-GB" altLang="en-US" dirty="0" smtClean="0">
              <a:solidFill>
                <a:srgbClr val="669900"/>
              </a:solidFill>
              <a:latin typeface="Comic Sans MS" panose="030F0702030302020204" pitchFamily="66" charset="0"/>
            </a:endParaRPr>
          </a:p>
          <a:p>
            <a:pPr algn="just"/>
            <a:r>
              <a:rPr lang="en-GB" altLang="en-US" dirty="0" smtClean="0">
                <a:solidFill>
                  <a:srgbClr val="669900"/>
                </a:solidFill>
                <a:latin typeface="Comic Sans MS" panose="030F0702030302020204" pitchFamily="66" charset="0"/>
              </a:rPr>
              <a:t>Hence sodium configuration can be written as:</a:t>
            </a:r>
          </a:p>
          <a:p>
            <a:pPr algn="just"/>
            <a:endParaRPr lang="en-GB" altLang="en-US" dirty="0" smtClean="0">
              <a:solidFill>
                <a:srgbClr val="669900"/>
              </a:solidFill>
              <a:latin typeface="Comic Sans MS" panose="030F0702030302020204" pitchFamily="66" charset="0"/>
            </a:endParaRPr>
          </a:p>
          <a:p>
            <a:pPr algn="just"/>
            <a:r>
              <a:rPr lang="en-GB" altLang="en-US" dirty="0" smtClean="0">
                <a:solidFill>
                  <a:srgbClr val="669900"/>
                </a:solidFill>
                <a:latin typeface="Comic Sans MS" panose="030F0702030302020204" pitchFamily="66" charset="0"/>
              </a:rPr>
              <a:t>[Ne]3s</a:t>
            </a:r>
            <a:r>
              <a:rPr lang="en-GB" altLang="en-US" baseline="30000" dirty="0" smtClean="0">
                <a:solidFill>
                  <a:srgbClr val="669900"/>
                </a:solidFill>
                <a:latin typeface="Comic Sans MS" panose="030F0702030302020204" pitchFamily="66" charset="0"/>
              </a:rPr>
              <a:t>1</a:t>
            </a:r>
            <a:r>
              <a:rPr lang="en-GB" altLang="en-US" dirty="0" smtClean="0">
                <a:solidFill>
                  <a:srgbClr val="669900"/>
                </a:solidFill>
                <a:latin typeface="Comic Sans MS" panose="030F0702030302020204" pitchFamily="66" charset="0"/>
              </a:rPr>
              <a:t> which is the condensed or abbreviated format of sodium configuration.</a:t>
            </a:r>
            <a:endParaRPr lang="en-GB" altLang="en-US" dirty="0">
              <a:solidFill>
                <a:srgbClr val="669900"/>
              </a:solidFill>
              <a:latin typeface="Comic Sans MS" panose="030F0702030302020204" pitchFamily="66"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a:extLst>
              <a:ext uri="{FF2B5EF4-FFF2-40B4-BE49-F238E27FC236}">
                <a16:creationId xmlns:a16="http://schemas.microsoft.com/office/drawing/2014/main" xmlns="" id="{417C93F4-0BAC-4E82-BF7C-60D99DB8394C}"/>
              </a:ext>
            </a:extLst>
          </p:cNvPr>
          <p:cNvSpPr>
            <a:spLocks noChangeArrowheads="1"/>
          </p:cNvSpPr>
          <p:nvPr/>
        </p:nvSpPr>
        <p:spPr bwMode="auto">
          <a:xfrm>
            <a:off x="0" y="38100"/>
            <a:ext cx="9144000" cy="1569660"/>
          </a:xfrm>
          <a:prstGeom prst="rect">
            <a:avLst/>
          </a:prstGeom>
          <a:noFill/>
          <a:ln>
            <a:noFill/>
          </a:ln>
          <a:effectLst/>
        </p:spPr>
        <p:txBody>
          <a:bodyPr wrap="square">
            <a:spAutoFit/>
          </a:bodyPr>
          <a:lstStyle/>
          <a:p>
            <a:pPr eaLnBrk="1" hangingPunct="1">
              <a:defRPr/>
            </a:pPr>
            <a:r>
              <a:rPr lang="en-US" altLang="en-US" sz="3200" b="0" dirty="0">
                <a:latin typeface="Times New Roman" panose="02020603050405020304" pitchFamily="18" charset="0"/>
                <a:cs typeface="Times New Roman" panose="02020603050405020304" pitchFamily="18" charset="0"/>
              </a:rPr>
              <a:t>                       </a:t>
            </a:r>
          </a:p>
          <a:p>
            <a:pPr eaLnBrk="1" hangingPunct="1">
              <a:defRPr/>
            </a:pPr>
            <a:endParaRPr lang="en-US" altLang="en-US" sz="3200" b="0" i="1" dirty="0">
              <a:latin typeface="Times New Roman" panose="02020603050405020304" pitchFamily="18" charset="0"/>
              <a:cs typeface="Times New Roman" panose="02020603050405020304" pitchFamily="18" charset="0"/>
            </a:endParaRPr>
          </a:p>
          <a:p>
            <a:pPr eaLnBrk="1" hangingPunct="1">
              <a:defRPr/>
            </a:pPr>
            <a:endParaRPr lang="en-US" altLang="en-US" sz="3200" u="sng"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101" name="Rectangle 13">
            <a:extLst>
              <a:ext uri="{FF2B5EF4-FFF2-40B4-BE49-F238E27FC236}">
                <a16:creationId xmlns:a16="http://schemas.microsoft.com/office/drawing/2014/main" xmlns="" id="{B968688B-BC16-4E36-88A2-AE15E0F5735C}"/>
              </a:ext>
            </a:extLst>
          </p:cNvPr>
          <p:cNvSpPr>
            <a:spLocks noChangeArrowheads="1"/>
          </p:cNvSpPr>
          <p:nvPr/>
        </p:nvSpPr>
        <p:spPr bwMode="auto">
          <a:xfrm>
            <a:off x="35482" y="31462"/>
            <a:ext cx="777208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3200" u="sng" dirty="0">
                <a:latin typeface="Times New Roman" panose="02020603050405020304" pitchFamily="18" charset="0"/>
                <a:cs typeface="Times New Roman" panose="02020603050405020304" pitchFamily="18" charset="0"/>
              </a:rPr>
              <a:t>CHM 101 – PRACTICE QUESTIONS</a:t>
            </a:r>
            <a:endParaRPr lang="en-US" altLang="en-US" sz="3200" dirty="0"/>
          </a:p>
        </p:txBody>
      </p:sp>
      <p:sp>
        <p:nvSpPr>
          <p:cNvPr id="4102" name="Slide Number Placeholder 2">
            <a:extLst>
              <a:ext uri="{FF2B5EF4-FFF2-40B4-BE49-F238E27FC236}">
                <a16:creationId xmlns:a16="http://schemas.microsoft.com/office/drawing/2014/main" xmlns="" id="{8C19188A-1021-41F7-95FE-DD29BD6D511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0DAB6FC-ACA7-4898-9E54-6E488E9141A3}" type="slidenum">
              <a:rPr lang="en-US" altLang="en-US" b="0"/>
              <a:pPr/>
              <a:t>40</a:t>
            </a:fld>
            <a:endParaRPr lang="en-US" altLang="en-US" b="0"/>
          </a:p>
        </p:txBody>
      </p:sp>
      <p:sp>
        <p:nvSpPr>
          <p:cNvPr id="12" name="TextBox 11">
            <a:extLst>
              <a:ext uri="{FF2B5EF4-FFF2-40B4-BE49-F238E27FC236}">
                <a16:creationId xmlns:a16="http://schemas.microsoft.com/office/drawing/2014/main" xmlns="" id="{485D78E8-809A-413D-AAD8-83CBD7BA57AA}"/>
              </a:ext>
            </a:extLst>
          </p:cNvPr>
          <p:cNvSpPr txBox="1"/>
          <p:nvPr/>
        </p:nvSpPr>
        <p:spPr>
          <a:xfrm>
            <a:off x="0" y="582456"/>
            <a:ext cx="9144000" cy="7201972"/>
          </a:xfrm>
          <a:prstGeom prst="rect">
            <a:avLst/>
          </a:prstGeom>
          <a:noFill/>
        </p:spPr>
        <p:txBody>
          <a:bodyPr wrap="square">
            <a:spAutoFit/>
          </a:bodyPr>
          <a:lstStyle/>
          <a:p>
            <a:pPr marL="342900" indent="-342900">
              <a:buAutoNum type="arabicPeriod"/>
            </a:pPr>
            <a:r>
              <a:rPr lang="en-GB" dirty="0"/>
              <a:t>Which of the following electron configurations indicates an atom with the highest ionization energy &amp; why?</a:t>
            </a:r>
          </a:p>
          <a:p>
            <a:pPr marL="342900" indent="-342900">
              <a:buAutoNum type="alphaUcPeriod"/>
            </a:pPr>
            <a:r>
              <a:rPr lang="en-GB" dirty="0"/>
              <a:t>2,8,7.     B. 2,8,8,1.   C. 2,8,8,2.    D. 2,8,8,7</a:t>
            </a:r>
          </a:p>
          <a:p>
            <a:pPr marL="342900" indent="-342900">
              <a:buAutoNum type="arabicPeriod" startAt="2"/>
            </a:pPr>
            <a:r>
              <a:rPr lang="en-GB" b="0" i="0" dirty="0">
                <a:solidFill>
                  <a:srgbClr val="444444"/>
                </a:solidFill>
                <a:effectLst/>
                <a:latin typeface="LatoWeb"/>
              </a:rPr>
              <a:t>What is the atomic &amp; mass number of an element whose cation Y</a:t>
            </a:r>
            <a:r>
              <a:rPr lang="en-GB" b="0" i="0" baseline="30000" dirty="0">
                <a:solidFill>
                  <a:srgbClr val="444444"/>
                </a:solidFill>
                <a:effectLst/>
                <a:latin typeface="LatoWeb"/>
              </a:rPr>
              <a:t>+</a:t>
            </a:r>
            <a:r>
              <a:rPr lang="en-GB" b="0" i="0" dirty="0">
                <a:solidFill>
                  <a:srgbClr val="444444"/>
                </a:solidFill>
                <a:effectLst/>
                <a:latin typeface="LatoWeb"/>
              </a:rPr>
              <a:t> has the electronic configuration 1s</a:t>
            </a:r>
            <a:r>
              <a:rPr lang="en-GB" b="0" i="0" baseline="30000" dirty="0">
                <a:solidFill>
                  <a:srgbClr val="444444"/>
                </a:solidFill>
                <a:effectLst/>
                <a:latin typeface="LatoWeb"/>
              </a:rPr>
              <a:t>2</a:t>
            </a:r>
            <a:r>
              <a:rPr lang="en-GB" b="0" i="0" dirty="0">
                <a:solidFill>
                  <a:srgbClr val="444444"/>
                </a:solidFill>
                <a:effectLst/>
                <a:latin typeface="LatoWeb"/>
              </a:rPr>
              <a:t>2s</a:t>
            </a:r>
            <a:r>
              <a:rPr lang="en-GB" b="0" i="0" baseline="30000" dirty="0">
                <a:solidFill>
                  <a:srgbClr val="444444"/>
                </a:solidFill>
                <a:effectLst/>
                <a:latin typeface="LatoWeb"/>
              </a:rPr>
              <a:t>2</a:t>
            </a:r>
            <a:r>
              <a:rPr lang="en-GB" b="0" i="0" dirty="0">
                <a:solidFill>
                  <a:srgbClr val="444444"/>
                </a:solidFill>
                <a:effectLst/>
                <a:latin typeface="LatoWeb"/>
              </a:rPr>
              <a:t>2p</a:t>
            </a:r>
            <a:r>
              <a:rPr lang="en-GB" b="0" i="0" baseline="30000" dirty="0">
                <a:solidFill>
                  <a:srgbClr val="444444"/>
                </a:solidFill>
                <a:effectLst/>
                <a:latin typeface="LatoWeb"/>
              </a:rPr>
              <a:t>6</a:t>
            </a:r>
            <a:r>
              <a:rPr lang="en-GB" b="0" i="0" dirty="0">
                <a:solidFill>
                  <a:srgbClr val="444444"/>
                </a:solidFill>
                <a:effectLst/>
                <a:latin typeface="LatoWeb"/>
              </a:rPr>
              <a:t>3s</a:t>
            </a:r>
            <a:r>
              <a:rPr lang="en-GB" b="0" i="0" baseline="30000" dirty="0">
                <a:solidFill>
                  <a:srgbClr val="444444"/>
                </a:solidFill>
                <a:effectLst/>
                <a:latin typeface="LatoWeb"/>
              </a:rPr>
              <a:t>2</a:t>
            </a:r>
            <a:r>
              <a:rPr lang="en-GB" b="0" i="0" dirty="0">
                <a:solidFill>
                  <a:srgbClr val="444444"/>
                </a:solidFill>
                <a:effectLst/>
                <a:latin typeface="LatoWeb"/>
              </a:rPr>
              <a:t>3p</a:t>
            </a:r>
            <a:r>
              <a:rPr lang="en-GB" b="0" i="0" baseline="30000" dirty="0">
                <a:solidFill>
                  <a:srgbClr val="444444"/>
                </a:solidFill>
                <a:effectLst/>
                <a:latin typeface="LatoWeb"/>
              </a:rPr>
              <a:t>6</a:t>
            </a:r>
            <a:r>
              <a:rPr lang="en-GB" b="0" i="0" dirty="0">
                <a:solidFill>
                  <a:srgbClr val="444444"/>
                </a:solidFill>
                <a:effectLst/>
                <a:latin typeface="LatoWeb"/>
              </a:rPr>
              <a:t>?</a:t>
            </a:r>
          </a:p>
          <a:p>
            <a:pPr marL="342900" indent="-342900">
              <a:buAutoNum type="arabicPeriod" startAt="2"/>
            </a:pPr>
            <a:r>
              <a:rPr lang="en-GB" dirty="0">
                <a:solidFill>
                  <a:srgbClr val="444444"/>
                </a:solidFill>
                <a:latin typeface="LatoWeb"/>
              </a:rPr>
              <a:t>How many</a:t>
            </a:r>
            <a:r>
              <a:rPr lang="en-GB" b="0" i="0" dirty="0">
                <a:solidFill>
                  <a:srgbClr val="444444"/>
                </a:solidFill>
                <a:effectLst/>
                <a:latin typeface="LatoWeb"/>
              </a:rPr>
              <a:t> valence electrons are in a chloride ion CI</a:t>
            </a:r>
            <a:r>
              <a:rPr lang="en-GB" b="1" i="0" baseline="30000" dirty="0">
                <a:solidFill>
                  <a:srgbClr val="444444"/>
                </a:solidFill>
                <a:effectLst/>
                <a:latin typeface="LatoWeb"/>
              </a:rPr>
              <a:t>-</a:t>
            </a:r>
            <a:r>
              <a:rPr lang="en-GB" b="0" i="0" dirty="0">
                <a:solidFill>
                  <a:srgbClr val="444444"/>
                </a:solidFill>
                <a:effectLst/>
                <a:latin typeface="LatoWeb"/>
              </a:rPr>
              <a:t> &amp; what orbital(s) do they occupy (include the n-value)?</a:t>
            </a:r>
          </a:p>
          <a:p>
            <a:pPr marL="342900" indent="-342900">
              <a:buAutoNum type="arabicPeriod" startAt="2"/>
            </a:pPr>
            <a:r>
              <a:rPr lang="en-GB" dirty="0"/>
              <a:t>What is the number of proton, neutron &amp; electron in </a:t>
            </a:r>
            <a:r>
              <a:rPr lang="en-GB" b="0" i="0" dirty="0">
                <a:solidFill>
                  <a:srgbClr val="444444"/>
                </a:solidFill>
                <a:effectLst/>
                <a:latin typeface="LatoWeb"/>
              </a:rPr>
              <a:t>45</a:t>
            </a:r>
            <a:r>
              <a:rPr lang="en-GB" b="0" i="0" baseline="-25000" dirty="0">
                <a:solidFill>
                  <a:srgbClr val="444444"/>
                </a:solidFill>
                <a:effectLst/>
                <a:latin typeface="LatoWeb"/>
              </a:rPr>
              <a:t>21</a:t>
            </a:r>
            <a:r>
              <a:rPr lang="en-GB" b="0" i="0" dirty="0">
                <a:solidFill>
                  <a:srgbClr val="444444"/>
                </a:solidFill>
                <a:effectLst/>
                <a:latin typeface="LatoWeb"/>
              </a:rPr>
              <a:t>X? what is the sum of its proton and electron?</a:t>
            </a:r>
          </a:p>
          <a:p>
            <a:pPr marL="342900" indent="-342900">
              <a:buAutoNum type="arabicPeriod" startAt="2"/>
            </a:pPr>
            <a:r>
              <a:rPr lang="en-GB" b="0" i="0" dirty="0">
                <a:solidFill>
                  <a:srgbClr val="212529"/>
                </a:solidFill>
                <a:effectLst/>
                <a:latin typeface="open sans"/>
              </a:rPr>
              <a:t>What is electron configuration of </a:t>
            </a:r>
            <a:r>
              <a:rPr lang="en-GB" b="0" i="0" baseline="-25000" dirty="0">
                <a:solidFill>
                  <a:srgbClr val="212529"/>
                </a:solidFill>
                <a:effectLst/>
                <a:latin typeface="open sans"/>
              </a:rPr>
              <a:t>22</a:t>
            </a:r>
            <a:r>
              <a:rPr lang="en-GB" b="0" i="0" dirty="0">
                <a:solidFill>
                  <a:srgbClr val="212529"/>
                </a:solidFill>
                <a:effectLst/>
                <a:latin typeface="open sans"/>
              </a:rPr>
              <a:t>X </a:t>
            </a:r>
            <a:r>
              <a:rPr lang="en-GB" b="0" i="0" baseline="30000" dirty="0">
                <a:solidFill>
                  <a:srgbClr val="212529"/>
                </a:solidFill>
                <a:effectLst/>
                <a:latin typeface="open sans"/>
              </a:rPr>
              <a:t>2+</a:t>
            </a:r>
            <a:r>
              <a:rPr lang="en-GB" b="0" i="0" dirty="0">
                <a:solidFill>
                  <a:srgbClr val="212529"/>
                </a:solidFill>
                <a:effectLst/>
                <a:latin typeface="open sans"/>
              </a:rPr>
              <a:t> ion? Calculate the effective nuclear charge</a:t>
            </a:r>
            <a:endParaRPr lang="en-GB" b="0" i="0" dirty="0">
              <a:solidFill>
                <a:srgbClr val="444444"/>
              </a:solidFill>
              <a:effectLst/>
              <a:latin typeface="LatoWeb"/>
            </a:endParaRPr>
          </a:p>
          <a:p>
            <a:pPr marL="342900" indent="-342900">
              <a:buAutoNum type="arabicPeriod" startAt="2"/>
            </a:pPr>
            <a:r>
              <a:rPr lang="en-GB" dirty="0"/>
              <a:t>Arrange the following elements in order of increasing electron affinity&amp; explain: Br</a:t>
            </a:r>
            <a:r>
              <a:rPr lang="en-GB" baseline="-25000" dirty="0"/>
              <a:t>2</a:t>
            </a:r>
            <a:r>
              <a:rPr lang="en-GB" dirty="0"/>
              <a:t>, CI</a:t>
            </a:r>
            <a:r>
              <a:rPr lang="en-GB" baseline="-25000" dirty="0"/>
              <a:t>2</a:t>
            </a:r>
            <a:r>
              <a:rPr lang="en-GB" dirty="0"/>
              <a:t>, I</a:t>
            </a:r>
            <a:r>
              <a:rPr lang="en-GB" baseline="-25000" dirty="0"/>
              <a:t>2</a:t>
            </a:r>
            <a:r>
              <a:rPr lang="en-GB" dirty="0"/>
              <a:t>, F</a:t>
            </a:r>
            <a:r>
              <a:rPr lang="en-GB" baseline="-25000" dirty="0"/>
              <a:t>2</a:t>
            </a:r>
          </a:p>
          <a:p>
            <a:pPr algn="l"/>
            <a:r>
              <a:rPr lang="en-GB" b="0" i="0" dirty="0">
                <a:solidFill>
                  <a:srgbClr val="444444"/>
                </a:solidFill>
                <a:effectLst/>
                <a:latin typeface="LatoWeb"/>
              </a:rPr>
              <a:t>6.  Which set belong to the same group, same period </a:t>
            </a:r>
            <a:r>
              <a:rPr lang="pl-PL" b="0" i="0" dirty="0">
                <a:solidFill>
                  <a:srgbClr val="444444"/>
                </a:solidFill>
                <a:effectLst/>
                <a:latin typeface="LatoWeb"/>
              </a:rPr>
              <a:t>W:</a:t>
            </a:r>
            <a:r>
              <a:rPr lang="en-GB" b="0" i="0" dirty="0">
                <a:solidFill>
                  <a:srgbClr val="444444"/>
                </a:solidFill>
                <a:effectLst/>
                <a:latin typeface="LatoWeb"/>
              </a:rPr>
              <a:t> </a:t>
            </a:r>
            <a:r>
              <a:rPr lang="pl-PL" b="0" i="0" dirty="0">
                <a:solidFill>
                  <a:srgbClr val="444444"/>
                </a:solidFill>
                <a:effectLst/>
                <a:latin typeface="LatoWeb"/>
              </a:rPr>
              <a:t>1s</a:t>
            </a:r>
            <a:r>
              <a:rPr lang="pl-PL" b="0" i="0" baseline="30000" dirty="0">
                <a:solidFill>
                  <a:srgbClr val="444444"/>
                </a:solidFill>
                <a:effectLst/>
                <a:latin typeface="LatoWeb"/>
              </a:rPr>
              <a:t>2</a:t>
            </a:r>
            <a:r>
              <a:rPr lang="pl-PL" b="0" i="0" dirty="0">
                <a:solidFill>
                  <a:srgbClr val="444444"/>
                </a:solidFill>
                <a:effectLst/>
                <a:latin typeface="LatoWeb"/>
              </a:rPr>
              <a:t>2s</a:t>
            </a:r>
            <a:r>
              <a:rPr lang="pl-PL" b="0" i="0" baseline="30000" dirty="0">
                <a:solidFill>
                  <a:srgbClr val="444444"/>
                </a:solidFill>
                <a:effectLst/>
                <a:latin typeface="LatoWeb"/>
              </a:rPr>
              <a:t>2</a:t>
            </a:r>
            <a:r>
              <a:rPr lang="en-GB" b="0" i="0" dirty="0">
                <a:solidFill>
                  <a:srgbClr val="444444"/>
                </a:solidFill>
                <a:effectLst/>
                <a:latin typeface="LatoWeb"/>
              </a:rPr>
              <a:t>, </a:t>
            </a:r>
            <a:r>
              <a:rPr lang="pl-PL" b="0" i="0" dirty="0">
                <a:solidFill>
                  <a:srgbClr val="444444"/>
                </a:solidFill>
                <a:effectLst/>
                <a:latin typeface="LatoWeb"/>
              </a:rPr>
              <a:t>X:</a:t>
            </a:r>
            <a:r>
              <a:rPr lang="en-GB" b="0" i="0" dirty="0">
                <a:solidFill>
                  <a:srgbClr val="444444"/>
                </a:solidFill>
                <a:effectLst/>
                <a:latin typeface="LatoWeb"/>
              </a:rPr>
              <a:t> </a:t>
            </a:r>
            <a:r>
              <a:rPr lang="pl-PL" b="0" i="0" dirty="0">
                <a:solidFill>
                  <a:srgbClr val="444444"/>
                </a:solidFill>
                <a:effectLst/>
                <a:latin typeface="LatoWeb"/>
              </a:rPr>
              <a:t>1s</a:t>
            </a:r>
            <a:r>
              <a:rPr lang="pl-PL" b="0" i="0" baseline="30000" dirty="0">
                <a:solidFill>
                  <a:srgbClr val="444444"/>
                </a:solidFill>
                <a:effectLst/>
                <a:latin typeface="LatoWeb"/>
              </a:rPr>
              <a:t>2</a:t>
            </a:r>
            <a:r>
              <a:rPr lang="pl-PL" b="0" i="0" dirty="0">
                <a:solidFill>
                  <a:srgbClr val="444444"/>
                </a:solidFill>
                <a:effectLst/>
                <a:latin typeface="LatoWeb"/>
              </a:rPr>
              <a:t>2s</a:t>
            </a:r>
            <a:r>
              <a:rPr lang="pl-PL" b="0" i="0" baseline="30000" dirty="0">
                <a:solidFill>
                  <a:srgbClr val="444444"/>
                </a:solidFill>
                <a:effectLst/>
                <a:latin typeface="LatoWeb"/>
              </a:rPr>
              <a:t>2</a:t>
            </a:r>
            <a:r>
              <a:rPr lang="pl-PL" b="0" i="0" dirty="0">
                <a:solidFill>
                  <a:srgbClr val="444444"/>
                </a:solidFill>
                <a:effectLst/>
                <a:latin typeface="LatoWeb"/>
              </a:rPr>
              <a:t>2p</a:t>
            </a:r>
            <a:r>
              <a:rPr lang="pl-PL" b="0" i="0" baseline="30000" dirty="0">
                <a:solidFill>
                  <a:srgbClr val="444444"/>
                </a:solidFill>
                <a:effectLst/>
                <a:latin typeface="LatoWeb"/>
              </a:rPr>
              <a:t>6</a:t>
            </a:r>
            <a:r>
              <a:rPr lang="en-GB" b="0" i="0" dirty="0">
                <a:solidFill>
                  <a:srgbClr val="444444"/>
                </a:solidFill>
                <a:effectLst/>
                <a:latin typeface="LatoWeb"/>
              </a:rPr>
              <a:t>, </a:t>
            </a:r>
            <a:r>
              <a:rPr lang="pl-PL" b="0" i="0" dirty="0">
                <a:solidFill>
                  <a:srgbClr val="444444"/>
                </a:solidFill>
                <a:effectLst/>
                <a:latin typeface="LatoWeb"/>
              </a:rPr>
              <a:t>Y:</a:t>
            </a:r>
            <a:r>
              <a:rPr lang="en-GB" b="0" i="0" dirty="0">
                <a:solidFill>
                  <a:srgbClr val="444444"/>
                </a:solidFill>
                <a:effectLst/>
                <a:latin typeface="LatoWeb"/>
              </a:rPr>
              <a:t> </a:t>
            </a:r>
            <a:r>
              <a:rPr lang="pl-PL" b="0" i="0" dirty="0">
                <a:solidFill>
                  <a:srgbClr val="444444"/>
                </a:solidFill>
                <a:effectLst/>
                <a:latin typeface="LatoWeb"/>
              </a:rPr>
              <a:t>1s</a:t>
            </a:r>
            <a:r>
              <a:rPr lang="pl-PL" b="0" i="0" baseline="30000" dirty="0">
                <a:solidFill>
                  <a:srgbClr val="444444"/>
                </a:solidFill>
                <a:effectLst/>
                <a:latin typeface="LatoWeb"/>
              </a:rPr>
              <a:t>2</a:t>
            </a:r>
            <a:r>
              <a:rPr lang="pl-PL" b="0" i="0" dirty="0">
                <a:solidFill>
                  <a:srgbClr val="444444"/>
                </a:solidFill>
                <a:effectLst/>
                <a:latin typeface="LatoWeb"/>
              </a:rPr>
              <a:t>2s</a:t>
            </a:r>
            <a:r>
              <a:rPr lang="pl-PL" b="0" i="0" baseline="30000" dirty="0">
                <a:solidFill>
                  <a:srgbClr val="444444"/>
                </a:solidFill>
                <a:effectLst/>
                <a:latin typeface="LatoWeb"/>
              </a:rPr>
              <a:t>2</a:t>
            </a:r>
            <a:r>
              <a:rPr lang="pl-PL" b="0" i="0" dirty="0">
                <a:solidFill>
                  <a:srgbClr val="444444"/>
                </a:solidFill>
                <a:effectLst/>
                <a:latin typeface="LatoWeb"/>
              </a:rPr>
              <a:t>2p</a:t>
            </a:r>
            <a:r>
              <a:rPr lang="pl-PL" b="0" i="0" baseline="30000" dirty="0">
                <a:solidFill>
                  <a:srgbClr val="444444"/>
                </a:solidFill>
                <a:effectLst/>
                <a:latin typeface="LatoWeb"/>
              </a:rPr>
              <a:t>6</a:t>
            </a:r>
            <a:r>
              <a:rPr lang="pl-PL" b="0" i="0" dirty="0">
                <a:solidFill>
                  <a:srgbClr val="444444"/>
                </a:solidFill>
                <a:effectLst/>
                <a:latin typeface="LatoWeb"/>
              </a:rPr>
              <a:t>3s</a:t>
            </a:r>
            <a:r>
              <a:rPr lang="pl-PL" b="0" i="0" baseline="30000" dirty="0">
                <a:solidFill>
                  <a:srgbClr val="444444"/>
                </a:solidFill>
                <a:effectLst/>
                <a:latin typeface="LatoWeb"/>
              </a:rPr>
              <a:t>2</a:t>
            </a:r>
            <a:r>
              <a:rPr lang="en-GB" b="0" i="0" dirty="0">
                <a:solidFill>
                  <a:srgbClr val="444444"/>
                </a:solidFill>
                <a:effectLst/>
                <a:latin typeface="LatoWeb"/>
              </a:rPr>
              <a:t>, </a:t>
            </a:r>
            <a:r>
              <a:rPr lang="pl-PL" b="0" i="0" dirty="0">
                <a:solidFill>
                  <a:srgbClr val="444444"/>
                </a:solidFill>
                <a:effectLst/>
                <a:latin typeface="LatoWeb"/>
              </a:rPr>
              <a:t>Z: 1s</a:t>
            </a:r>
            <a:r>
              <a:rPr lang="pl-PL" b="0" i="0" baseline="30000" dirty="0">
                <a:solidFill>
                  <a:srgbClr val="444444"/>
                </a:solidFill>
                <a:effectLst/>
                <a:latin typeface="LatoWeb"/>
              </a:rPr>
              <a:t>2</a:t>
            </a:r>
            <a:r>
              <a:rPr lang="pl-PL" b="0" i="0" dirty="0">
                <a:solidFill>
                  <a:srgbClr val="444444"/>
                </a:solidFill>
                <a:effectLst/>
                <a:latin typeface="LatoWeb"/>
              </a:rPr>
              <a:t>2s</a:t>
            </a:r>
            <a:r>
              <a:rPr lang="pl-PL" b="0" i="0" baseline="30000" dirty="0">
                <a:solidFill>
                  <a:srgbClr val="444444"/>
                </a:solidFill>
                <a:effectLst/>
                <a:latin typeface="LatoWeb"/>
              </a:rPr>
              <a:t>2</a:t>
            </a:r>
            <a:r>
              <a:rPr lang="pl-PL" b="0" i="0" dirty="0">
                <a:solidFill>
                  <a:srgbClr val="444444"/>
                </a:solidFill>
                <a:effectLst/>
                <a:latin typeface="LatoWeb"/>
              </a:rPr>
              <a:t>2p</a:t>
            </a:r>
            <a:r>
              <a:rPr lang="pl-PL" b="0" i="0" baseline="30000" dirty="0">
                <a:solidFill>
                  <a:srgbClr val="444444"/>
                </a:solidFill>
                <a:effectLst/>
                <a:latin typeface="LatoWeb"/>
              </a:rPr>
              <a:t>6</a:t>
            </a:r>
            <a:r>
              <a:rPr lang="pl-PL" b="0" i="0" dirty="0">
                <a:solidFill>
                  <a:srgbClr val="444444"/>
                </a:solidFill>
                <a:effectLst/>
                <a:latin typeface="LatoWeb"/>
              </a:rPr>
              <a:t>3s</a:t>
            </a:r>
            <a:r>
              <a:rPr lang="pl-PL" b="0" i="0" baseline="30000" dirty="0">
                <a:solidFill>
                  <a:srgbClr val="444444"/>
                </a:solidFill>
                <a:effectLst/>
                <a:latin typeface="LatoWeb"/>
              </a:rPr>
              <a:t>2</a:t>
            </a:r>
            <a:r>
              <a:rPr lang="pl-PL" b="0" i="0" dirty="0">
                <a:solidFill>
                  <a:srgbClr val="444444"/>
                </a:solidFill>
                <a:effectLst/>
                <a:latin typeface="LatoWeb"/>
              </a:rPr>
              <a:t>3p</a:t>
            </a:r>
            <a:r>
              <a:rPr lang="pl-PL" b="0" i="0" baseline="30000" dirty="0">
                <a:solidFill>
                  <a:srgbClr val="444444"/>
                </a:solidFill>
                <a:effectLst/>
                <a:latin typeface="LatoWeb"/>
              </a:rPr>
              <a:t>2</a:t>
            </a:r>
            <a:r>
              <a:rPr lang="en-GB" b="0" i="0" dirty="0">
                <a:solidFill>
                  <a:srgbClr val="444444"/>
                </a:solidFill>
                <a:effectLst/>
                <a:latin typeface="LatoWeb"/>
              </a:rPr>
              <a:t>?</a:t>
            </a:r>
          </a:p>
          <a:p>
            <a:pPr algn="l"/>
            <a:r>
              <a:rPr lang="en-GB" dirty="0">
                <a:solidFill>
                  <a:srgbClr val="444444"/>
                </a:solidFill>
                <a:latin typeface="LatoWeb"/>
              </a:rPr>
              <a:t>7. What does elements in the same group have in common? What does elements in same period have in common</a:t>
            </a:r>
          </a:p>
          <a:p>
            <a:pPr algn="l"/>
            <a:r>
              <a:rPr lang="en-GB" b="0" i="0" dirty="0">
                <a:solidFill>
                  <a:srgbClr val="444444"/>
                </a:solidFill>
                <a:effectLst/>
                <a:latin typeface="LatoWeb"/>
              </a:rPr>
              <a:t>8.   Which of the following statements is not true of halogens?</a:t>
            </a:r>
          </a:p>
          <a:p>
            <a:pPr marL="342900" indent="-342900" algn="l">
              <a:buAutoNum type="alphaUcParenR"/>
            </a:pPr>
            <a:r>
              <a:rPr lang="en-GB" b="0" i="0" dirty="0">
                <a:solidFill>
                  <a:srgbClr val="444444"/>
                </a:solidFill>
                <a:effectLst/>
                <a:latin typeface="LatoWeb"/>
              </a:rPr>
              <a:t>they exist in different physical states. B) they exist as diatomic molecules. C) their ionic radii decrease down the group. D) their melting and boiling points increase down the group.</a:t>
            </a:r>
          </a:p>
          <a:p>
            <a:pPr algn="l"/>
            <a:r>
              <a:rPr lang="en-GB" b="0" i="0" dirty="0">
                <a:solidFill>
                  <a:srgbClr val="444444"/>
                </a:solidFill>
                <a:effectLst/>
                <a:latin typeface="LatoWeb"/>
              </a:rPr>
              <a:t>9. In which of the following atoms is the ionic radius larger than the atomic radius &amp; why so? [</a:t>
            </a:r>
            <a:r>
              <a:rPr lang="en-GB" b="0" i="0" baseline="-25000" dirty="0">
                <a:solidFill>
                  <a:srgbClr val="444444"/>
                </a:solidFill>
                <a:effectLst/>
                <a:latin typeface="LatoWeb"/>
              </a:rPr>
              <a:t>11</a:t>
            </a:r>
            <a:r>
              <a:rPr lang="en-GB" b="0" i="0" dirty="0">
                <a:solidFill>
                  <a:srgbClr val="444444"/>
                </a:solidFill>
                <a:effectLst/>
                <a:latin typeface="LatoWeb"/>
              </a:rPr>
              <a:t> Na, </a:t>
            </a:r>
            <a:r>
              <a:rPr lang="en-GB" b="0" i="0" baseline="-25000" dirty="0">
                <a:solidFill>
                  <a:srgbClr val="444444"/>
                </a:solidFill>
                <a:effectLst/>
                <a:latin typeface="LatoWeb"/>
              </a:rPr>
              <a:t>12</a:t>
            </a:r>
            <a:r>
              <a:rPr lang="en-GB" b="0" i="0" dirty="0">
                <a:solidFill>
                  <a:srgbClr val="444444"/>
                </a:solidFill>
                <a:effectLst/>
                <a:latin typeface="LatoWeb"/>
              </a:rPr>
              <a:t>Mg,</a:t>
            </a:r>
            <a:r>
              <a:rPr lang="en-GB" b="0" i="0" baseline="-25000" dirty="0">
                <a:solidFill>
                  <a:srgbClr val="444444"/>
                </a:solidFill>
                <a:effectLst/>
                <a:latin typeface="LatoWeb"/>
              </a:rPr>
              <a:t>13</a:t>
            </a:r>
            <a:r>
              <a:rPr lang="en-GB" b="0" i="0" dirty="0">
                <a:solidFill>
                  <a:srgbClr val="444444"/>
                </a:solidFill>
                <a:effectLst/>
                <a:latin typeface="LatoWeb"/>
              </a:rPr>
              <a:t>AI,</a:t>
            </a:r>
            <a:r>
              <a:rPr lang="en-GB" b="0" i="0" baseline="-25000" dirty="0">
                <a:solidFill>
                  <a:srgbClr val="444444"/>
                </a:solidFill>
                <a:effectLst/>
                <a:latin typeface="LatoWeb"/>
              </a:rPr>
              <a:t>17</a:t>
            </a:r>
            <a:r>
              <a:rPr lang="en-GB" b="0" i="0" dirty="0">
                <a:solidFill>
                  <a:srgbClr val="444444"/>
                </a:solidFill>
                <a:effectLst/>
                <a:latin typeface="LatoWeb"/>
              </a:rPr>
              <a:t>CI]</a:t>
            </a:r>
          </a:p>
          <a:p>
            <a:pPr algn="l"/>
            <a:r>
              <a:rPr lang="en-GB" dirty="0">
                <a:solidFill>
                  <a:srgbClr val="444444"/>
                </a:solidFill>
                <a:latin typeface="LatoWeb"/>
              </a:rPr>
              <a:t>10.  </a:t>
            </a:r>
            <a:r>
              <a:rPr lang="en-GB" b="0" i="0" dirty="0">
                <a:solidFill>
                  <a:srgbClr val="444444"/>
                </a:solidFill>
                <a:effectLst/>
                <a:latin typeface="LatoWeb"/>
              </a:rPr>
              <a:t>Which of the following properties of atoms generally increases down a group in the periodic table?</a:t>
            </a:r>
          </a:p>
          <a:p>
            <a:pPr marL="342900" indent="-342900" algn="l">
              <a:buAutoNum type="alphaUcParenR"/>
            </a:pPr>
            <a:r>
              <a:rPr lang="en-GB" b="0" i="0" dirty="0">
                <a:solidFill>
                  <a:srgbClr val="444444"/>
                </a:solidFill>
                <a:effectLst/>
                <a:latin typeface="LatoWeb"/>
              </a:rPr>
              <a:t>Electron affinity B) Electronegativity  C) Ionic radius D) </a:t>
            </a:r>
            <a:r>
              <a:rPr lang="en-GB" b="0" i="0" dirty="0" err="1">
                <a:solidFill>
                  <a:srgbClr val="444444"/>
                </a:solidFill>
                <a:effectLst/>
                <a:latin typeface="LatoWeb"/>
              </a:rPr>
              <a:t>lonization</a:t>
            </a:r>
            <a:r>
              <a:rPr lang="en-GB" b="0" i="0" dirty="0">
                <a:solidFill>
                  <a:srgbClr val="444444"/>
                </a:solidFill>
                <a:effectLst/>
                <a:latin typeface="LatoWeb"/>
              </a:rPr>
              <a:t> energy</a:t>
            </a:r>
          </a:p>
          <a:p>
            <a:pPr algn="l"/>
            <a:r>
              <a:rPr lang="en-GB" dirty="0">
                <a:solidFill>
                  <a:srgbClr val="444444"/>
                </a:solidFill>
                <a:latin typeface="LatoWeb"/>
              </a:rPr>
              <a:t>11.  Is </a:t>
            </a:r>
            <a:r>
              <a:rPr lang="en-GB" b="0" i="0" dirty="0">
                <a:solidFill>
                  <a:srgbClr val="444444"/>
                </a:solidFill>
                <a:effectLst/>
                <a:latin typeface="LatoWeb"/>
              </a:rPr>
              <a:t>Na smaller in size than Na</a:t>
            </a:r>
            <a:r>
              <a:rPr lang="en-GB" b="0" i="0" baseline="30000" dirty="0">
                <a:solidFill>
                  <a:srgbClr val="444444"/>
                </a:solidFill>
                <a:effectLst/>
                <a:latin typeface="LatoWeb"/>
              </a:rPr>
              <a:t>+</a:t>
            </a:r>
            <a:r>
              <a:rPr lang="en-GB" b="0" i="0" dirty="0">
                <a:solidFill>
                  <a:srgbClr val="444444"/>
                </a:solidFill>
                <a:effectLst/>
                <a:latin typeface="LatoWeb"/>
              </a:rPr>
              <a:t>? </a:t>
            </a:r>
            <a:r>
              <a:rPr lang="en-GB" dirty="0">
                <a:solidFill>
                  <a:srgbClr val="444444"/>
                </a:solidFill>
                <a:latin typeface="LatoWeb"/>
              </a:rPr>
              <a:t>Give reasons for your answer</a:t>
            </a:r>
          </a:p>
          <a:p>
            <a:pPr marL="342900" indent="-342900" algn="l">
              <a:buAutoNum type="arabicPeriod" startAt="12"/>
            </a:pPr>
            <a:r>
              <a:rPr lang="en-GB" b="0" i="0" dirty="0">
                <a:solidFill>
                  <a:srgbClr val="444444"/>
                </a:solidFill>
                <a:effectLst/>
                <a:latin typeface="LatoWeb"/>
              </a:rPr>
              <a:t>In question 12 above, which has the highest effective nuclear charge? Explain</a:t>
            </a:r>
          </a:p>
          <a:p>
            <a:pPr marL="342900" indent="-342900" algn="l">
              <a:buAutoNum type="arabicPeriod" startAt="12"/>
            </a:pPr>
            <a:r>
              <a:rPr lang="en-GB" dirty="0">
                <a:solidFill>
                  <a:srgbClr val="444444"/>
                </a:solidFill>
                <a:latin typeface="LatoWeb"/>
              </a:rPr>
              <a:t>Why is potassium atom very willing to form potassium ion?</a:t>
            </a:r>
          </a:p>
          <a:p>
            <a:pPr marL="342900" indent="-342900" algn="l">
              <a:buAutoNum type="arabicPeriod" startAt="14"/>
            </a:pPr>
            <a:r>
              <a:rPr lang="en-GB" b="0" i="0" dirty="0">
                <a:solidFill>
                  <a:srgbClr val="444444"/>
                </a:solidFill>
                <a:effectLst/>
                <a:latin typeface="LatoWeb"/>
              </a:rPr>
              <a:t>A transition metal would be expected to     A) from oxides with different formulae      B) have strong oxidizing ability     C) have low density          D) have an atomic structure with an incomplete outermost shell</a:t>
            </a:r>
          </a:p>
          <a:p>
            <a:pPr algn="l"/>
            <a:r>
              <a:rPr lang="en-GB" b="0" i="0" dirty="0">
                <a:solidFill>
                  <a:srgbClr val="212529"/>
                </a:solidFill>
                <a:effectLst/>
                <a:latin typeface="Open Sans"/>
              </a:rPr>
              <a:t>15. Sodium and potassium belong to the same group of the Periodic Table. This is because?</a:t>
            </a:r>
          </a:p>
          <a:p>
            <a:pPr algn="l"/>
            <a:r>
              <a:rPr lang="en-GB" b="1" i="0" dirty="0">
                <a:solidFill>
                  <a:srgbClr val="212529"/>
                </a:solidFill>
                <a:effectLst/>
                <a:latin typeface="Open Sans"/>
              </a:rPr>
              <a:t> A.</a:t>
            </a:r>
            <a:r>
              <a:rPr lang="en-GB" b="0" i="0" dirty="0">
                <a:solidFill>
                  <a:srgbClr val="212529"/>
                </a:solidFill>
                <a:effectLst/>
                <a:latin typeface="Open Sans"/>
              </a:rPr>
              <a:t> both are metals. </a:t>
            </a:r>
            <a:r>
              <a:rPr lang="en-GB" b="1" i="0" dirty="0">
                <a:solidFill>
                  <a:srgbClr val="212529"/>
                </a:solidFill>
                <a:effectLst/>
                <a:latin typeface="Open Sans"/>
              </a:rPr>
              <a:t>B.</a:t>
            </a:r>
            <a:r>
              <a:rPr lang="en-GB" b="0" i="0" dirty="0">
                <a:solidFill>
                  <a:srgbClr val="212529"/>
                </a:solidFill>
                <a:effectLst/>
                <a:latin typeface="Open Sans"/>
              </a:rPr>
              <a:t> both are soft and lighter than water. </a:t>
            </a:r>
            <a:r>
              <a:rPr lang="en-GB" b="1" i="0" dirty="0">
                <a:solidFill>
                  <a:srgbClr val="212529"/>
                </a:solidFill>
                <a:effectLst/>
                <a:latin typeface="Open Sans"/>
              </a:rPr>
              <a:t>C.</a:t>
            </a:r>
            <a:r>
              <a:rPr lang="en-GB" b="0" i="0" dirty="0">
                <a:solidFill>
                  <a:srgbClr val="212529"/>
                </a:solidFill>
                <a:effectLst/>
                <a:latin typeface="Open Sans"/>
              </a:rPr>
              <a:t> both form cations by losing electrons</a:t>
            </a:r>
          </a:p>
          <a:p>
            <a:pPr algn="l"/>
            <a:r>
              <a:rPr lang="en-GB" b="1" i="0" dirty="0">
                <a:solidFill>
                  <a:srgbClr val="212529"/>
                </a:solidFill>
                <a:effectLst/>
                <a:latin typeface="Open Sans"/>
              </a:rPr>
              <a:t> D.</a:t>
            </a:r>
            <a:r>
              <a:rPr lang="en-GB" b="0" i="0" dirty="0">
                <a:solidFill>
                  <a:srgbClr val="212529"/>
                </a:solidFill>
                <a:effectLst/>
                <a:latin typeface="Open Sans"/>
              </a:rPr>
              <a:t> both have identical electronic configuration. </a:t>
            </a:r>
            <a:r>
              <a:rPr lang="en-GB" b="1" i="0" dirty="0">
                <a:solidFill>
                  <a:srgbClr val="212529"/>
                </a:solidFill>
                <a:effectLst/>
                <a:latin typeface="Open Sans"/>
              </a:rPr>
              <a:t>E.</a:t>
            </a:r>
            <a:r>
              <a:rPr lang="en-GB" b="0" i="0" dirty="0">
                <a:solidFill>
                  <a:srgbClr val="212529"/>
                </a:solidFill>
                <a:effectLst/>
                <a:latin typeface="Open Sans"/>
              </a:rPr>
              <a:t> both react with water vigorously</a:t>
            </a:r>
          </a:p>
          <a:p>
            <a:pPr algn="l"/>
            <a:r>
              <a:rPr lang="en-GB" dirty="0">
                <a:solidFill>
                  <a:srgbClr val="212529"/>
                </a:solidFill>
                <a:latin typeface="Open Sans"/>
              </a:rPr>
              <a:t>16. </a:t>
            </a:r>
            <a:r>
              <a:rPr lang="en-GB" b="0" i="0" dirty="0">
                <a:solidFill>
                  <a:srgbClr val="212529"/>
                </a:solidFill>
                <a:effectLst/>
                <a:latin typeface="open sans"/>
              </a:rPr>
              <a:t>The distance between the nuclei of chlorine atoms in a chlorine molecule is 0.194 mm. W</a:t>
            </a:r>
            <a:r>
              <a:rPr lang="en-GB" dirty="0">
                <a:solidFill>
                  <a:srgbClr val="212529"/>
                </a:solidFill>
                <a:latin typeface="open sans"/>
              </a:rPr>
              <a:t>hat is the </a:t>
            </a:r>
            <a:r>
              <a:rPr lang="en-GB" b="0" i="0" dirty="0">
                <a:solidFill>
                  <a:srgbClr val="212529"/>
                </a:solidFill>
                <a:effectLst/>
                <a:latin typeface="open sans"/>
              </a:rPr>
              <a:t>atomic radius of chlorine atom? What property of chlorine makes </a:t>
            </a:r>
            <a:r>
              <a:rPr lang="en-GB" b="0" i="0" dirty="0" err="1">
                <a:solidFill>
                  <a:srgbClr val="212529"/>
                </a:solidFill>
                <a:effectLst/>
                <a:latin typeface="open sans"/>
              </a:rPr>
              <a:t>hydrogenchloride</a:t>
            </a:r>
            <a:r>
              <a:rPr lang="en-GB" b="0" i="0" dirty="0">
                <a:solidFill>
                  <a:srgbClr val="212529"/>
                </a:solidFill>
                <a:effectLst/>
                <a:latin typeface="open sans"/>
              </a:rPr>
              <a:t> more ionic than chlorine molecule? </a:t>
            </a:r>
          </a:p>
          <a:p>
            <a:pPr algn="l"/>
            <a:r>
              <a:rPr lang="en-GB" dirty="0">
                <a:solidFill>
                  <a:srgbClr val="212529"/>
                </a:solidFill>
                <a:latin typeface="open sans"/>
              </a:rPr>
              <a:t>17. </a:t>
            </a:r>
            <a:r>
              <a:rPr lang="en-GB" b="0" i="0" dirty="0">
                <a:solidFill>
                  <a:srgbClr val="4D5156"/>
                </a:solidFill>
                <a:effectLst/>
                <a:latin typeface="arial" panose="020B0604020202020204" pitchFamily="34" charset="0"/>
              </a:rPr>
              <a:t>Why </a:t>
            </a:r>
            <a:r>
              <a:rPr lang="en-GB" b="1" i="0" dirty="0">
                <a:solidFill>
                  <a:srgbClr val="5F6368"/>
                </a:solidFill>
                <a:effectLst/>
                <a:latin typeface="arial" panose="020B0604020202020204" pitchFamily="34" charset="0"/>
              </a:rPr>
              <a:t>does neon exist</a:t>
            </a:r>
            <a:r>
              <a:rPr lang="en-GB" b="0" i="0" dirty="0">
                <a:solidFill>
                  <a:srgbClr val="4D5156"/>
                </a:solidFill>
                <a:effectLst/>
                <a:latin typeface="arial" panose="020B0604020202020204" pitchFamily="34" charset="0"/>
              </a:rPr>
              <a:t> as single atoms but fluorine </a:t>
            </a:r>
            <a:r>
              <a:rPr lang="en-GB" b="1" i="0" dirty="0">
                <a:solidFill>
                  <a:srgbClr val="5F6368"/>
                </a:solidFill>
                <a:effectLst/>
                <a:latin typeface="arial" panose="020B0604020202020204" pitchFamily="34" charset="0"/>
              </a:rPr>
              <a:t>exists</a:t>
            </a:r>
            <a:r>
              <a:rPr lang="en-GB" b="0" i="0" dirty="0">
                <a:solidFill>
                  <a:srgbClr val="4D5156"/>
                </a:solidFill>
                <a:effectLst/>
                <a:latin typeface="arial" panose="020B0604020202020204" pitchFamily="34" charset="0"/>
              </a:rPr>
              <a:t> as </a:t>
            </a:r>
            <a:r>
              <a:rPr lang="en-GB" b="1" i="0" dirty="0">
                <a:solidFill>
                  <a:srgbClr val="5F6368"/>
                </a:solidFill>
                <a:effectLst/>
                <a:latin typeface="arial" panose="020B0604020202020204" pitchFamily="34" charset="0"/>
              </a:rPr>
              <a:t>molecules</a:t>
            </a:r>
            <a:r>
              <a:rPr lang="en-GB" b="0" i="0" dirty="0">
                <a:solidFill>
                  <a:srgbClr val="4D5156"/>
                </a:solidFill>
                <a:effectLst/>
                <a:latin typeface="arial" panose="020B0604020202020204" pitchFamily="34" charset="0"/>
              </a:rPr>
              <a:t>?</a:t>
            </a:r>
          </a:p>
          <a:p>
            <a:pPr algn="l"/>
            <a:r>
              <a:rPr lang="en-GB" dirty="0">
                <a:solidFill>
                  <a:srgbClr val="4D5156"/>
                </a:solidFill>
                <a:latin typeface="arial" panose="020B0604020202020204" pitchFamily="34" charset="0"/>
              </a:rPr>
              <a:t>18. What is the difference between orbits and orbitals? Differentiate between ion and radical. </a:t>
            </a:r>
          </a:p>
          <a:p>
            <a:pPr algn="l"/>
            <a:r>
              <a:rPr lang="en-GB" b="0" i="0" dirty="0">
                <a:solidFill>
                  <a:srgbClr val="4D5156"/>
                </a:solidFill>
                <a:effectLst/>
                <a:latin typeface="arial" panose="020B0604020202020204" pitchFamily="34" charset="0"/>
              </a:rPr>
              <a:t>19. An electron with principal quantum no of 4 belongs to what she</a:t>
            </a:r>
            <a:r>
              <a:rPr lang="en-GB" dirty="0">
                <a:solidFill>
                  <a:srgbClr val="4D5156"/>
                </a:solidFill>
                <a:latin typeface="arial" panose="020B0604020202020204" pitchFamily="34" charset="0"/>
              </a:rPr>
              <a:t>ll? What’s the maximum no of electrons?</a:t>
            </a:r>
            <a:endParaRPr lang="en-GB" b="0" i="0" dirty="0">
              <a:solidFill>
                <a:srgbClr val="212529"/>
              </a:solidFill>
              <a:effectLst/>
              <a:latin typeface="Open Sans"/>
            </a:endParaRPr>
          </a:p>
          <a:p>
            <a:pPr marL="342900" indent="-342900" algn="l">
              <a:buAutoNum type="arabicPeriod" startAt="14"/>
            </a:pPr>
            <a:endParaRPr lang="en-GB" b="0" i="0" dirty="0">
              <a:solidFill>
                <a:srgbClr val="444444"/>
              </a:solidFill>
              <a:effectLst/>
              <a:latin typeface="LatoWeb"/>
            </a:endParaRPr>
          </a:p>
          <a:p>
            <a:pPr marL="342900" indent="-342900" algn="l">
              <a:buAutoNum type="arabicPeriod" startAt="12"/>
            </a:pPr>
            <a:endParaRPr lang="en-GB" b="0" i="0" dirty="0">
              <a:solidFill>
                <a:srgbClr val="444444"/>
              </a:solidFill>
              <a:effectLst/>
              <a:latin typeface="LatoWeb"/>
            </a:endParaRPr>
          </a:p>
          <a:p>
            <a:pPr algn="l"/>
            <a:endParaRPr lang="pl-PL" b="0" i="0" dirty="0">
              <a:solidFill>
                <a:srgbClr val="444444"/>
              </a:solidFill>
              <a:effectLst/>
              <a:latin typeface="LatoWeb"/>
            </a:endParaRPr>
          </a:p>
          <a:p>
            <a:pPr marL="342900" indent="-342900">
              <a:buAutoNum type="arabicPeriod" startAt="2"/>
            </a:pPr>
            <a:endParaRPr lang="en-GB" dirty="0"/>
          </a:p>
        </p:txBody>
      </p:sp>
      <p:pic>
        <p:nvPicPr>
          <p:cNvPr id="6" name="Picture 5">
            <a:extLst>
              <a:ext uri="{FF2B5EF4-FFF2-40B4-BE49-F238E27FC236}">
                <a16:creationId xmlns:a16="http://schemas.microsoft.com/office/drawing/2014/main" xmlns="" id="{899A80C0-CCEB-4F3F-96ED-301FD7359383}"/>
              </a:ext>
            </a:extLst>
          </p:cNvPr>
          <p:cNvPicPr>
            <a:picLocks noChangeAspect="1"/>
          </p:cNvPicPr>
          <p:nvPr/>
        </p:nvPicPr>
        <p:blipFill>
          <a:blip r:embed="rId2"/>
          <a:stretch>
            <a:fillRect/>
          </a:stretch>
        </p:blipFill>
        <p:spPr>
          <a:xfrm>
            <a:off x="6836898" y="-10551"/>
            <a:ext cx="2356339" cy="626788"/>
          </a:xfrm>
          <a:prstGeom prst="rect">
            <a:avLst/>
          </a:prstGeom>
        </p:spPr>
      </p:pic>
    </p:spTree>
    <p:extLst>
      <p:ext uri="{BB962C8B-B14F-4D97-AF65-F5344CB8AC3E}">
        <p14:creationId xmlns:p14="http://schemas.microsoft.com/office/powerpoint/2010/main" xmlns="" val="639441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6">
            <a:extLst>
              <a:ext uri="{FF2B5EF4-FFF2-40B4-BE49-F238E27FC236}">
                <a16:creationId xmlns:a16="http://schemas.microsoft.com/office/drawing/2014/main" xmlns="" id="{417C93F4-0BAC-4E82-BF7C-60D99DB8394C}"/>
              </a:ext>
            </a:extLst>
          </p:cNvPr>
          <p:cNvSpPr>
            <a:spLocks noChangeArrowheads="1"/>
          </p:cNvSpPr>
          <p:nvPr/>
        </p:nvSpPr>
        <p:spPr bwMode="auto">
          <a:xfrm>
            <a:off x="0" y="38100"/>
            <a:ext cx="9144000" cy="1569660"/>
          </a:xfrm>
          <a:prstGeom prst="rect">
            <a:avLst/>
          </a:prstGeom>
          <a:noFill/>
          <a:ln>
            <a:noFill/>
          </a:ln>
          <a:effectLst/>
        </p:spPr>
        <p:txBody>
          <a:bodyPr wrap="square">
            <a:spAutoFit/>
          </a:bodyPr>
          <a:lstStyle/>
          <a:p>
            <a:pPr eaLnBrk="1" hangingPunct="1">
              <a:defRPr/>
            </a:pPr>
            <a:r>
              <a:rPr lang="en-US" altLang="en-US" sz="3200" b="0" dirty="0">
                <a:latin typeface="Times New Roman" panose="02020603050405020304" pitchFamily="18" charset="0"/>
                <a:cs typeface="Times New Roman" panose="02020603050405020304" pitchFamily="18" charset="0"/>
              </a:rPr>
              <a:t>                       </a:t>
            </a:r>
          </a:p>
          <a:p>
            <a:pPr eaLnBrk="1" hangingPunct="1">
              <a:defRPr/>
            </a:pPr>
            <a:endParaRPr lang="en-US" altLang="en-US" sz="3200" b="0" i="1" dirty="0">
              <a:latin typeface="Times New Roman" panose="02020603050405020304" pitchFamily="18" charset="0"/>
              <a:cs typeface="Times New Roman" panose="02020603050405020304" pitchFamily="18" charset="0"/>
            </a:endParaRPr>
          </a:p>
          <a:p>
            <a:pPr eaLnBrk="1" hangingPunct="1">
              <a:defRPr/>
            </a:pPr>
            <a:endParaRPr lang="en-US" altLang="en-US" sz="3200" u="sng" dirty="0">
              <a:solidFill>
                <a:schemeClr val="accent2"/>
              </a:solidFill>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sp>
        <p:nvSpPr>
          <p:cNvPr id="4101" name="Rectangle 13">
            <a:extLst>
              <a:ext uri="{FF2B5EF4-FFF2-40B4-BE49-F238E27FC236}">
                <a16:creationId xmlns:a16="http://schemas.microsoft.com/office/drawing/2014/main" xmlns="" id="{B968688B-BC16-4E36-88A2-AE15E0F5735C}"/>
              </a:ext>
            </a:extLst>
          </p:cNvPr>
          <p:cNvSpPr>
            <a:spLocks noChangeArrowheads="1"/>
          </p:cNvSpPr>
          <p:nvPr/>
        </p:nvSpPr>
        <p:spPr bwMode="auto">
          <a:xfrm>
            <a:off x="7346" y="31462"/>
            <a:ext cx="6984297"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lang="en-US" altLang="en-US" sz="3200" u="sng" dirty="0">
                <a:latin typeface="Times New Roman" panose="02020603050405020304" pitchFamily="18" charset="0"/>
                <a:cs typeface="Times New Roman" panose="02020603050405020304" pitchFamily="18" charset="0"/>
              </a:rPr>
              <a:t>CHM 101 – PRACTICE QUESTIONS</a:t>
            </a:r>
            <a:endParaRPr lang="en-US" altLang="en-US" sz="3200" dirty="0"/>
          </a:p>
        </p:txBody>
      </p:sp>
      <p:sp>
        <p:nvSpPr>
          <p:cNvPr id="4102" name="Slide Number Placeholder 2">
            <a:extLst>
              <a:ext uri="{FF2B5EF4-FFF2-40B4-BE49-F238E27FC236}">
                <a16:creationId xmlns:a16="http://schemas.microsoft.com/office/drawing/2014/main" xmlns="" id="{8C19188A-1021-41F7-95FE-DD29BD6D5113}"/>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50DAB6FC-ACA7-4898-9E54-6E488E9141A3}" type="slidenum">
              <a:rPr lang="en-US" altLang="en-US" b="0"/>
              <a:pPr/>
              <a:t>41</a:t>
            </a:fld>
            <a:endParaRPr lang="en-US" altLang="en-US" b="0"/>
          </a:p>
        </p:txBody>
      </p:sp>
      <p:sp>
        <p:nvSpPr>
          <p:cNvPr id="12" name="TextBox 11">
            <a:extLst>
              <a:ext uri="{FF2B5EF4-FFF2-40B4-BE49-F238E27FC236}">
                <a16:creationId xmlns:a16="http://schemas.microsoft.com/office/drawing/2014/main" xmlns="" id="{485D78E8-809A-413D-AAD8-83CBD7BA57AA}"/>
              </a:ext>
            </a:extLst>
          </p:cNvPr>
          <p:cNvSpPr txBox="1"/>
          <p:nvPr/>
        </p:nvSpPr>
        <p:spPr>
          <a:xfrm>
            <a:off x="0" y="582456"/>
            <a:ext cx="9144000" cy="7848302"/>
          </a:xfrm>
          <a:prstGeom prst="rect">
            <a:avLst/>
          </a:prstGeom>
          <a:noFill/>
        </p:spPr>
        <p:txBody>
          <a:bodyPr wrap="square">
            <a:spAutoFit/>
          </a:bodyPr>
          <a:lstStyle/>
          <a:p>
            <a:r>
              <a:rPr lang="en-GB" dirty="0"/>
              <a:t>20. What information does the azimuthal quantum no give? What are its possible values for an M-shell electron?</a:t>
            </a:r>
          </a:p>
          <a:p>
            <a:r>
              <a:rPr lang="en-GB" b="0" i="0" dirty="0">
                <a:solidFill>
                  <a:srgbClr val="444444"/>
                </a:solidFill>
                <a:effectLst/>
                <a:latin typeface="LatoWeb"/>
              </a:rPr>
              <a:t>21. An electron with n-value of 3 and l-value of 2 belongs to what orbital?</a:t>
            </a:r>
          </a:p>
          <a:p>
            <a:r>
              <a:rPr lang="en-GB" dirty="0">
                <a:solidFill>
                  <a:srgbClr val="444444"/>
                </a:solidFill>
                <a:latin typeface="LatoWeb"/>
              </a:rPr>
              <a:t>22. The </a:t>
            </a:r>
            <a:r>
              <a:rPr lang="en-GB" dirty="0"/>
              <a:t>maximum number of orbital spatial orientations allowed for an f-orbital is</a:t>
            </a:r>
            <a:r>
              <a:rPr lang="en-GB" b="0" i="0" dirty="0">
                <a:solidFill>
                  <a:srgbClr val="444444"/>
                </a:solidFill>
                <a:effectLst/>
                <a:latin typeface="LatoWeb"/>
              </a:rPr>
              <a:t>? How much electron can it hold?</a:t>
            </a:r>
          </a:p>
          <a:p>
            <a:r>
              <a:rPr lang="en-GB" dirty="0"/>
              <a:t>23. Write the values of n, l, m, &amp; s for the 3 electrons of lithium</a:t>
            </a:r>
            <a:r>
              <a:rPr lang="en-GB" b="0" i="0" dirty="0">
                <a:solidFill>
                  <a:srgbClr val="444444"/>
                </a:solidFill>
                <a:effectLst/>
                <a:latin typeface="LatoWeb"/>
              </a:rPr>
              <a:t>?</a:t>
            </a:r>
          </a:p>
          <a:p>
            <a:r>
              <a:rPr lang="en-GB" b="0" i="0" dirty="0">
                <a:solidFill>
                  <a:srgbClr val="212529"/>
                </a:solidFill>
                <a:effectLst/>
                <a:latin typeface="open sans"/>
              </a:rPr>
              <a:t>24. Using chlorine as an example, explain the 4 quantum numbers, Aufbau, Hund’s &amp; Pauli’s exclusion principle</a:t>
            </a:r>
            <a:endParaRPr lang="en-GB" b="0" i="0" dirty="0">
              <a:solidFill>
                <a:srgbClr val="444444"/>
              </a:solidFill>
              <a:effectLst/>
              <a:latin typeface="LatoWeb"/>
            </a:endParaRPr>
          </a:p>
          <a:p>
            <a:pPr algn="l"/>
            <a:r>
              <a:rPr lang="en-GB" b="0" i="0" dirty="0">
                <a:solidFill>
                  <a:srgbClr val="444444"/>
                </a:solidFill>
                <a:effectLst/>
                <a:latin typeface="LatoWeb"/>
              </a:rPr>
              <a:t>25. </a:t>
            </a:r>
            <a:r>
              <a:rPr lang="en-GB" dirty="0">
                <a:solidFill>
                  <a:srgbClr val="444444"/>
                </a:solidFill>
                <a:latin typeface="LatoWeb"/>
              </a:rPr>
              <a:t>Write the electronic configuration of</a:t>
            </a:r>
            <a:r>
              <a:rPr lang="en-GB" b="0" i="0" dirty="0">
                <a:solidFill>
                  <a:srgbClr val="444444"/>
                </a:solidFill>
                <a:effectLst/>
                <a:latin typeface="LatoWeb"/>
              </a:rPr>
              <a:t> the elements with 3, 9, 12, 17, &amp; 20 protons. Name their groups, periods</a:t>
            </a:r>
          </a:p>
          <a:p>
            <a:pPr algn="l"/>
            <a:r>
              <a:rPr lang="en-GB" dirty="0">
                <a:solidFill>
                  <a:srgbClr val="444444"/>
                </a:solidFill>
                <a:latin typeface="LatoWeb"/>
              </a:rPr>
              <a:t>2</a:t>
            </a:r>
            <a:r>
              <a:rPr lang="en-GB" b="0" i="0" dirty="0">
                <a:solidFill>
                  <a:srgbClr val="444444"/>
                </a:solidFill>
                <a:effectLst/>
                <a:latin typeface="LatoWeb"/>
              </a:rPr>
              <a:t>6.  For electrons on S, P, d, f orbitals, arrange them according to their penetration ability towards the nucleus.</a:t>
            </a:r>
          </a:p>
          <a:p>
            <a:pPr algn="l"/>
            <a:r>
              <a:rPr lang="en-GB" dirty="0">
                <a:solidFill>
                  <a:srgbClr val="444444"/>
                </a:solidFill>
                <a:latin typeface="LatoWeb"/>
              </a:rPr>
              <a:t>27.Explain why chromium and copper prefers the electronic configuration of </a:t>
            </a:r>
            <a:r>
              <a:rPr lang="en-GB" b="1" dirty="0">
                <a:solidFill>
                  <a:srgbClr val="444444"/>
                </a:solidFill>
                <a:latin typeface="LatoWeb"/>
              </a:rPr>
              <a:t>{</a:t>
            </a:r>
            <a:r>
              <a:rPr lang="en-GB" b="1" dirty="0" err="1">
                <a:solidFill>
                  <a:srgbClr val="444444"/>
                </a:solidFill>
                <a:latin typeface="LatoWeb"/>
              </a:rPr>
              <a:t>Ar</a:t>
            </a:r>
            <a:r>
              <a:rPr lang="en-GB" b="1" dirty="0">
                <a:solidFill>
                  <a:srgbClr val="444444"/>
                </a:solidFill>
                <a:latin typeface="LatoWeb"/>
              </a:rPr>
              <a:t>}3d</a:t>
            </a:r>
            <a:r>
              <a:rPr lang="en-GB" b="1" baseline="30000" dirty="0">
                <a:solidFill>
                  <a:srgbClr val="444444"/>
                </a:solidFill>
                <a:latin typeface="LatoWeb"/>
              </a:rPr>
              <a:t>5</a:t>
            </a:r>
            <a:r>
              <a:rPr lang="en-GB" b="1" dirty="0">
                <a:solidFill>
                  <a:srgbClr val="444444"/>
                </a:solidFill>
                <a:latin typeface="LatoWeb"/>
              </a:rPr>
              <a:t>4s</a:t>
            </a:r>
            <a:r>
              <a:rPr lang="en-GB" b="1" baseline="30000" dirty="0">
                <a:solidFill>
                  <a:srgbClr val="444444"/>
                </a:solidFill>
                <a:latin typeface="LatoWeb"/>
              </a:rPr>
              <a:t>1</a:t>
            </a:r>
            <a:r>
              <a:rPr lang="en-GB" b="1" dirty="0">
                <a:solidFill>
                  <a:srgbClr val="444444"/>
                </a:solidFill>
                <a:latin typeface="LatoWeb"/>
              </a:rPr>
              <a:t> &amp; {</a:t>
            </a:r>
            <a:r>
              <a:rPr lang="en-GB" b="1" dirty="0" err="1">
                <a:solidFill>
                  <a:srgbClr val="444444"/>
                </a:solidFill>
                <a:latin typeface="LatoWeb"/>
              </a:rPr>
              <a:t>Ar</a:t>
            </a:r>
            <a:r>
              <a:rPr lang="en-GB" b="1" dirty="0">
                <a:solidFill>
                  <a:srgbClr val="444444"/>
                </a:solidFill>
                <a:latin typeface="LatoWeb"/>
              </a:rPr>
              <a:t>}3d</a:t>
            </a:r>
            <a:r>
              <a:rPr lang="en-GB" b="1" baseline="30000" dirty="0">
                <a:solidFill>
                  <a:srgbClr val="444444"/>
                </a:solidFill>
                <a:latin typeface="LatoWeb"/>
              </a:rPr>
              <a:t>10</a:t>
            </a:r>
            <a:r>
              <a:rPr lang="en-GB" b="1" dirty="0">
                <a:solidFill>
                  <a:srgbClr val="444444"/>
                </a:solidFill>
                <a:latin typeface="LatoWeb"/>
              </a:rPr>
              <a:t>4s</a:t>
            </a:r>
            <a:r>
              <a:rPr lang="en-GB" b="1" baseline="30000" dirty="0">
                <a:solidFill>
                  <a:srgbClr val="444444"/>
                </a:solidFill>
                <a:latin typeface="LatoWeb"/>
              </a:rPr>
              <a:t>1</a:t>
            </a:r>
            <a:r>
              <a:rPr lang="en-GB" dirty="0">
                <a:solidFill>
                  <a:srgbClr val="444444"/>
                </a:solidFill>
                <a:latin typeface="LatoWeb"/>
              </a:rPr>
              <a:t>respectively</a:t>
            </a:r>
            <a:endParaRPr lang="en-GB" b="1" baseline="30000" dirty="0">
              <a:solidFill>
                <a:srgbClr val="444444"/>
              </a:solidFill>
              <a:latin typeface="LatoWeb"/>
            </a:endParaRPr>
          </a:p>
          <a:p>
            <a:pPr algn="l"/>
            <a:r>
              <a:rPr lang="en-GB" b="0" i="0" dirty="0">
                <a:solidFill>
                  <a:srgbClr val="444444"/>
                </a:solidFill>
                <a:effectLst/>
                <a:latin typeface="LatoWeb"/>
              </a:rPr>
              <a:t>28. Which of these metals will not liberate hydrogen from dilute HCI?</a:t>
            </a:r>
          </a:p>
          <a:p>
            <a:pPr algn="l"/>
            <a:r>
              <a:rPr lang="en-GB" b="0" i="0" dirty="0">
                <a:solidFill>
                  <a:srgbClr val="444444"/>
                </a:solidFill>
                <a:effectLst/>
                <a:latin typeface="LatoWeb"/>
              </a:rPr>
              <a:t>A) Copper  B) Iron  C) Magnesium   D) Zinc    </a:t>
            </a:r>
            <a:r>
              <a:rPr lang="en-GB" b="1" i="0" dirty="0">
                <a:solidFill>
                  <a:srgbClr val="FF0000"/>
                </a:solidFill>
                <a:effectLst/>
                <a:latin typeface="LatoWeb"/>
              </a:rPr>
              <a:t>(Read displacement reaction!)</a:t>
            </a:r>
          </a:p>
          <a:p>
            <a:pPr algn="l"/>
            <a:r>
              <a:rPr lang="en-GB" b="0" i="0" dirty="0">
                <a:solidFill>
                  <a:srgbClr val="444444"/>
                </a:solidFill>
                <a:effectLst/>
                <a:latin typeface="LatoWeb"/>
              </a:rPr>
              <a:t>29. Which of the following equations represents a substitution reaction?</a:t>
            </a:r>
          </a:p>
          <a:p>
            <a:pPr algn="l"/>
            <a:r>
              <a:rPr lang="en-GB" b="0" i="0" dirty="0">
                <a:solidFill>
                  <a:srgbClr val="444444"/>
                </a:solidFill>
                <a:effectLst/>
                <a:latin typeface="LatoWeb"/>
              </a:rPr>
              <a:t>A) C </a:t>
            </a:r>
            <a:r>
              <a:rPr lang="en-GB" b="0" i="0" baseline="-25000" dirty="0">
                <a:solidFill>
                  <a:srgbClr val="444444"/>
                </a:solidFill>
                <a:effectLst/>
                <a:latin typeface="LatoWeb"/>
              </a:rPr>
              <a:t>2</a:t>
            </a:r>
            <a:r>
              <a:rPr lang="en-GB" b="0" i="0" dirty="0">
                <a:solidFill>
                  <a:srgbClr val="444444"/>
                </a:solidFill>
                <a:effectLst/>
                <a:latin typeface="LatoWeb"/>
              </a:rPr>
              <a:t>H</a:t>
            </a:r>
            <a:r>
              <a:rPr lang="en-GB" b="0" i="0" baseline="-25000" dirty="0">
                <a:solidFill>
                  <a:srgbClr val="444444"/>
                </a:solidFill>
                <a:effectLst/>
                <a:latin typeface="LatoWeb"/>
              </a:rPr>
              <a:t>10(g)</a:t>
            </a:r>
            <a:r>
              <a:rPr lang="en-GB" b="0" i="0" dirty="0">
                <a:solidFill>
                  <a:srgbClr val="444444"/>
                </a:solidFill>
                <a:effectLst/>
                <a:latin typeface="LatoWeb"/>
              </a:rPr>
              <a:t> + CI </a:t>
            </a:r>
            <a:r>
              <a:rPr lang="en-GB" b="0" i="0" baseline="-25000" dirty="0">
                <a:solidFill>
                  <a:srgbClr val="444444"/>
                </a:solidFill>
                <a:effectLst/>
                <a:latin typeface="LatoWeb"/>
              </a:rPr>
              <a:t>2(g)</a:t>
            </a:r>
            <a:r>
              <a:rPr lang="en-GB" b="0" i="0" dirty="0">
                <a:solidFill>
                  <a:srgbClr val="444444"/>
                </a:solidFill>
                <a:effectLst/>
                <a:latin typeface="LatoWeb"/>
              </a:rPr>
              <a:t> → C</a:t>
            </a:r>
            <a:r>
              <a:rPr lang="en-GB" b="0" i="0" baseline="-25000" dirty="0">
                <a:solidFill>
                  <a:srgbClr val="444444"/>
                </a:solidFill>
                <a:effectLst/>
                <a:latin typeface="LatoWeb"/>
              </a:rPr>
              <a:t>4</a:t>
            </a:r>
            <a:r>
              <a:rPr lang="en-GB" b="0" i="0" dirty="0">
                <a:solidFill>
                  <a:srgbClr val="444444"/>
                </a:solidFill>
                <a:effectLst/>
                <a:latin typeface="LatoWeb"/>
              </a:rPr>
              <a:t>H</a:t>
            </a:r>
            <a:r>
              <a:rPr lang="en-GB" b="0" i="0" baseline="-25000" dirty="0">
                <a:solidFill>
                  <a:srgbClr val="444444"/>
                </a:solidFill>
                <a:effectLst/>
                <a:latin typeface="LatoWeb"/>
              </a:rPr>
              <a:t>9</a:t>
            </a:r>
            <a:r>
              <a:rPr lang="en-GB" b="0" i="0" dirty="0">
                <a:solidFill>
                  <a:srgbClr val="444444"/>
                </a:solidFill>
                <a:effectLst/>
                <a:latin typeface="LatoWeb"/>
              </a:rPr>
              <a:t> CI</a:t>
            </a:r>
            <a:r>
              <a:rPr lang="en-GB" b="0" i="0" baseline="-25000" dirty="0">
                <a:solidFill>
                  <a:srgbClr val="444444"/>
                </a:solidFill>
                <a:effectLst/>
                <a:latin typeface="LatoWeb"/>
              </a:rPr>
              <a:t>(g)</a:t>
            </a:r>
            <a:r>
              <a:rPr lang="en-GB" b="0" i="0" dirty="0">
                <a:solidFill>
                  <a:srgbClr val="444444"/>
                </a:solidFill>
                <a:effectLst/>
                <a:latin typeface="LatoWeb"/>
              </a:rPr>
              <a:t> + HCI</a:t>
            </a:r>
            <a:r>
              <a:rPr lang="en-GB" b="0" i="0" baseline="-25000" dirty="0">
                <a:solidFill>
                  <a:srgbClr val="444444"/>
                </a:solidFill>
                <a:effectLst/>
                <a:latin typeface="LatoWeb"/>
              </a:rPr>
              <a:t>(g)              </a:t>
            </a:r>
            <a:r>
              <a:rPr lang="en-GB" b="0" i="0" dirty="0">
                <a:solidFill>
                  <a:srgbClr val="444444"/>
                </a:solidFill>
                <a:effectLst/>
                <a:latin typeface="LatoWeb"/>
              </a:rPr>
              <a:t>B) C </a:t>
            </a:r>
            <a:r>
              <a:rPr lang="en-GB" b="0" i="0" baseline="-25000" dirty="0">
                <a:solidFill>
                  <a:srgbClr val="444444"/>
                </a:solidFill>
                <a:effectLst/>
                <a:latin typeface="LatoWeb"/>
              </a:rPr>
              <a:t>2</a:t>
            </a:r>
            <a:r>
              <a:rPr lang="en-GB" b="0" i="0" dirty="0">
                <a:solidFill>
                  <a:srgbClr val="444444"/>
                </a:solidFill>
                <a:effectLst/>
                <a:latin typeface="LatoWeb"/>
              </a:rPr>
              <a:t>H</a:t>
            </a:r>
            <a:r>
              <a:rPr lang="en-GB" b="0" i="0" baseline="-25000" dirty="0">
                <a:solidFill>
                  <a:srgbClr val="444444"/>
                </a:solidFill>
                <a:effectLst/>
                <a:latin typeface="LatoWeb"/>
              </a:rPr>
              <a:t>4(g)</a:t>
            </a:r>
            <a:r>
              <a:rPr lang="en-GB" b="0" i="0" dirty="0">
                <a:solidFill>
                  <a:srgbClr val="444444"/>
                </a:solidFill>
                <a:effectLst/>
                <a:latin typeface="LatoWeb"/>
              </a:rPr>
              <a:t> + HCI </a:t>
            </a:r>
            <a:r>
              <a:rPr lang="en-GB" b="0" i="0" baseline="-25000" dirty="0">
                <a:solidFill>
                  <a:srgbClr val="444444"/>
                </a:solidFill>
                <a:effectLst/>
                <a:latin typeface="LatoWeb"/>
              </a:rPr>
              <a:t>(g)</a:t>
            </a:r>
            <a:r>
              <a:rPr lang="en-GB" b="0" i="0" dirty="0">
                <a:solidFill>
                  <a:srgbClr val="444444"/>
                </a:solidFill>
                <a:effectLst/>
                <a:latin typeface="LatoWeb"/>
              </a:rPr>
              <a:t> → C </a:t>
            </a:r>
            <a:r>
              <a:rPr lang="en-GB" b="0" i="0" baseline="-25000" dirty="0">
                <a:solidFill>
                  <a:srgbClr val="444444"/>
                </a:solidFill>
                <a:effectLst/>
                <a:latin typeface="LatoWeb"/>
              </a:rPr>
              <a:t>2</a:t>
            </a:r>
            <a:r>
              <a:rPr lang="en-GB" b="0" i="0" dirty="0">
                <a:solidFill>
                  <a:srgbClr val="444444"/>
                </a:solidFill>
                <a:effectLst/>
                <a:latin typeface="LatoWeb"/>
              </a:rPr>
              <a:t>H</a:t>
            </a:r>
            <a:r>
              <a:rPr lang="en-GB" b="0" i="0" baseline="-25000" dirty="0">
                <a:solidFill>
                  <a:srgbClr val="444444"/>
                </a:solidFill>
                <a:effectLst/>
                <a:latin typeface="LatoWeb"/>
              </a:rPr>
              <a:t>5</a:t>
            </a:r>
            <a:r>
              <a:rPr lang="en-GB" b="0" i="0" dirty="0">
                <a:solidFill>
                  <a:srgbClr val="444444"/>
                </a:solidFill>
                <a:effectLst/>
                <a:latin typeface="LatoWeb"/>
              </a:rPr>
              <a:t> CI</a:t>
            </a:r>
            <a:r>
              <a:rPr lang="en-GB" b="0" i="0" baseline="-25000" dirty="0">
                <a:solidFill>
                  <a:srgbClr val="444444"/>
                </a:solidFill>
                <a:effectLst/>
                <a:latin typeface="LatoWeb"/>
              </a:rPr>
              <a:t>(l)</a:t>
            </a:r>
            <a:endParaRPr lang="en-GB" b="0" i="0" dirty="0">
              <a:solidFill>
                <a:srgbClr val="444444"/>
              </a:solidFill>
              <a:effectLst/>
              <a:latin typeface="LatoWeb"/>
            </a:endParaRPr>
          </a:p>
          <a:p>
            <a:pPr algn="l"/>
            <a:r>
              <a:rPr lang="en-GB" b="0" i="0" dirty="0">
                <a:solidFill>
                  <a:srgbClr val="444444"/>
                </a:solidFill>
                <a:effectLst/>
                <a:latin typeface="LatoWeb"/>
              </a:rPr>
              <a:t>C) C</a:t>
            </a:r>
            <a:r>
              <a:rPr lang="en-GB" b="0" i="0" baseline="-25000" dirty="0">
                <a:solidFill>
                  <a:srgbClr val="444444"/>
                </a:solidFill>
                <a:effectLst/>
                <a:latin typeface="LatoWeb"/>
              </a:rPr>
              <a:t>2</a:t>
            </a:r>
            <a:r>
              <a:rPr lang="en-GB" b="0" i="0" dirty="0">
                <a:solidFill>
                  <a:srgbClr val="444444"/>
                </a:solidFill>
                <a:effectLst/>
                <a:latin typeface="LatoWeb"/>
              </a:rPr>
              <a:t>H</a:t>
            </a:r>
            <a:r>
              <a:rPr lang="en-GB" b="0" i="0" baseline="-25000" dirty="0">
                <a:solidFill>
                  <a:srgbClr val="444444"/>
                </a:solidFill>
                <a:effectLst/>
                <a:latin typeface="LatoWeb"/>
              </a:rPr>
              <a:t>2(g)</a:t>
            </a:r>
            <a:r>
              <a:rPr lang="en-GB" b="0" i="0" dirty="0">
                <a:solidFill>
                  <a:srgbClr val="444444"/>
                </a:solidFill>
                <a:effectLst/>
                <a:latin typeface="LatoWeb"/>
              </a:rPr>
              <a:t> + 2H </a:t>
            </a:r>
            <a:r>
              <a:rPr lang="en-GB" b="0" i="0" baseline="-25000" dirty="0">
                <a:solidFill>
                  <a:srgbClr val="444444"/>
                </a:solidFill>
                <a:effectLst/>
                <a:latin typeface="LatoWeb"/>
              </a:rPr>
              <a:t>2(g)</a:t>
            </a:r>
            <a:r>
              <a:rPr lang="en-GB" b="0" i="0" dirty="0">
                <a:solidFill>
                  <a:srgbClr val="444444"/>
                </a:solidFill>
                <a:effectLst/>
                <a:latin typeface="LatoWeb"/>
              </a:rPr>
              <a:t> → C </a:t>
            </a:r>
            <a:r>
              <a:rPr lang="en-GB" b="0" i="0" baseline="-25000" dirty="0">
                <a:solidFill>
                  <a:srgbClr val="444444"/>
                </a:solidFill>
                <a:effectLst/>
                <a:latin typeface="LatoWeb"/>
              </a:rPr>
              <a:t>2</a:t>
            </a:r>
            <a:r>
              <a:rPr lang="en-GB" b="0" i="0" dirty="0">
                <a:solidFill>
                  <a:srgbClr val="444444"/>
                </a:solidFill>
                <a:effectLst/>
                <a:latin typeface="LatoWeb"/>
              </a:rPr>
              <a:t>H</a:t>
            </a:r>
            <a:r>
              <a:rPr lang="en-GB" b="0" i="0" baseline="-25000" dirty="0">
                <a:solidFill>
                  <a:srgbClr val="444444"/>
                </a:solidFill>
                <a:effectLst/>
                <a:latin typeface="LatoWeb"/>
              </a:rPr>
              <a:t>6(g)                                         </a:t>
            </a:r>
            <a:r>
              <a:rPr lang="en-GB" b="0" i="0" dirty="0">
                <a:solidFill>
                  <a:srgbClr val="444444"/>
                </a:solidFill>
                <a:effectLst/>
                <a:latin typeface="LatoWeb"/>
              </a:rPr>
              <a:t>D) C </a:t>
            </a:r>
            <a:r>
              <a:rPr lang="en-GB" b="0" i="0" baseline="-25000" dirty="0">
                <a:solidFill>
                  <a:srgbClr val="444444"/>
                </a:solidFill>
                <a:effectLst/>
                <a:latin typeface="LatoWeb"/>
              </a:rPr>
              <a:t>3</a:t>
            </a:r>
            <a:r>
              <a:rPr lang="en-GB" b="0" i="0" dirty="0">
                <a:solidFill>
                  <a:srgbClr val="444444"/>
                </a:solidFill>
                <a:effectLst/>
                <a:latin typeface="LatoWeb"/>
              </a:rPr>
              <a:t>H</a:t>
            </a:r>
            <a:r>
              <a:rPr lang="en-GB" b="0" i="0" baseline="-25000" dirty="0">
                <a:solidFill>
                  <a:srgbClr val="444444"/>
                </a:solidFill>
                <a:effectLst/>
                <a:latin typeface="LatoWeb"/>
              </a:rPr>
              <a:t>4(g)</a:t>
            </a:r>
            <a:r>
              <a:rPr lang="en-GB" b="0" i="0" dirty="0">
                <a:solidFill>
                  <a:srgbClr val="444444"/>
                </a:solidFill>
                <a:effectLst/>
                <a:latin typeface="LatoWeb"/>
              </a:rPr>
              <a:t> + 40</a:t>
            </a:r>
            <a:r>
              <a:rPr lang="en-GB" b="0" i="0" baseline="-25000" dirty="0">
                <a:solidFill>
                  <a:srgbClr val="444444"/>
                </a:solidFill>
                <a:effectLst/>
                <a:latin typeface="LatoWeb"/>
              </a:rPr>
              <a:t>2(g)</a:t>
            </a:r>
            <a:r>
              <a:rPr lang="en-GB" b="0" i="0" dirty="0">
                <a:solidFill>
                  <a:srgbClr val="444444"/>
                </a:solidFill>
                <a:effectLst/>
                <a:latin typeface="LatoWeb"/>
              </a:rPr>
              <a:t> → 3CO</a:t>
            </a:r>
            <a:r>
              <a:rPr lang="en-GB" b="0" i="0" baseline="-25000" dirty="0">
                <a:solidFill>
                  <a:srgbClr val="444444"/>
                </a:solidFill>
                <a:effectLst/>
                <a:latin typeface="LatoWeb"/>
              </a:rPr>
              <a:t>2(g)</a:t>
            </a:r>
            <a:r>
              <a:rPr lang="en-GB" b="0" i="0" dirty="0">
                <a:solidFill>
                  <a:srgbClr val="444444"/>
                </a:solidFill>
                <a:effectLst/>
                <a:latin typeface="LatoWeb"/>
              </a:rPr>
              <a:t> + 2H </a:t>
            </a:r>
            <a:r>
              <a:rPr lang="en-GB" b="0" i="0" baseline="-25000" dirty="0">
                <a:solidFill>
                  <a:srgbClr val="444444"/>
                </a:solidFill>
                <a:effectLst/>
                <a:latin typeface="LatoWeb"/>
              </a:rPr>
              <a:t>2</a:t>
            </a:r>
            <a:r>
              <a:rPr lang="en-GB" b="0" i="0" dirty="0">
                <a:solidFill>
                  <a:srgbClr val="444444"/>
                </a:solidFill>
                <a:effectLst/>
                <a:latin typeface="LatoWeb"/>
              </a:rPr>
              <a:t>O</a:t>
            </a:r>
            <a:r>
              <a:rPr lang="en-GB" b="0" i="0" baseline="-25000" dirty="0">
                <a:solidFill>
                  <a:srgbClr val="444444"/>
                </a:solidFill>
                <a:effectLst/>
                <a:latin typeface="LatoWeb"/>
              </a:rPr>
              <a:t>(g)</a:t>
            </a:r>
            <a:endParaRPr lang="en-GB" b="0" i="0" dirty="0">
              <a:solidFill>
                <a:srgbClr val="444444"/>
              </a:solidFill>
              <a:effectLst/>
              <a:latin typeface="LatoWeb"/>
            </a:endParaRPr>
          </a:p>
          <a:p>
            <a:pPr algn="l"/>
            <a:r>
              <a:rPr lang="en-GB" dirty="0">
                <a:solidFill>
                  <a:srgbClr val="444444"/>
                </a:solidFill>
                <a:latin typeface="LatoWeb"/>
              </a:rPr>
              <a:t>30. </a:t>
            </a:r>
            <a:r>
              <a:rPr lang="en-GB" b="0" i="0" dirty="0">
                <a:solidFill>
                  <a:srgbClr val="444444"/>
                </a:solidFill>
                <a:effectLst/>
                <a:latin typeface="LatoWeb"/>
              </a:rPr>
              <a:t>A transition metal would be expected to</a:t>
            </a:r>
          </a:p>
          <a:p>
            <a:pPr algn="l"/>
            <a:r>
              <a:rPr lang="en-GB" b="0" i="0" dirty="0">
                <a:solidFill>
                  <a:srgbClr val="444444"/>
                </a:solidFill>
                <a:effectLst/>
                <a:latin typeface="LatoWeb"/>
              </a:rPr>
              <a:t>A) from oxides with different formulae        B) have strong oxidizing ability</a:t>
            </a:r>
          </a:p>
          <a:p>
            <a:pPr algn="l"/>
            <a:r>
              <a:rPr lang="en-GB" b="0" i="0" dirty="0">
                <a:solidFill>
                  <a:srgbClr val="444444"/>
                </a:solidFill>
                <a:effectLst/>
                <a:latin typeface="LatoWeb"/>
              </a:rPr>
              <a:t>C) have low density                                      D) have an atomic structure with an incomplete outermost shell</a:t>
            </a:r>
          </a:p>
          <a:p>
            <a:pPr marL="342900" indent="-342900" algn="l">
              <a:buAutoNum type="arabicPeriod" startAt="31"/>
            </a:pPr>
            <a:r>
              <a:rPr lang="en-GB" dirty="0">
                <a:solidFill>
                  <a:srgbClr val="444444"/>
                </a:solidFill>
                <a:latin typeface="LatoWeb"/>
              </a:rPr>
              <a:t>H</a:t>
            </a:r>
            <a:r>
              <a:rPr lang="en-GB" baseline="-25000" dirty="0">
                <a:solidFill>
                  <a:srgbClr val="444444"/>
                </a:solidFill>
                <a:latin typeface="LatoWeb"/>
              </a:rPr>
              <a:t>2</a:t>
            </a:r>
            <a:r>
              <a:rPr lang="en-GB" dirty="0">
                <a:solidFill>
                  <a:srgbClr val="444444"/>
                </a:solidFill>
                <a:latin typeface="LatoWeb"/>
              </a:rPr>
              <a:t>O</a:t>
            </a:r>
            <a:r>
              <a:rPr lang="en-GB" baseline="-25000" dirty="0">
                <a:solidFill>
                  <a:srgbClr val="444444"/>
                </a:solidFill>
                <a:latin typeface="LatoWeb"/>
              </a:rPr>
              <a:t>2</a:t>
            </a:r>
            <a:r>
              <a:rPr lang="en-GB" dirty="0">
                <a:solidFill>
                  <a:srgbClr val="444444"/>
                </a:solidFill>
                <a:latin typeface="LatoWeb"/>
              </a:rPr>
              <a:t> and SO</a:t>
            </a:r>
            <a:r>
              <a:rPr lang="en-GB" baseline="-25000" dirty="0">
                <a:solidFill>
                  <a:srgbClr val="444444"/>
                </a:solidFill>
                <a:latin typeface="LatoWeb"/>
              </a:rPr>
              <a:t>2</a:t>
            </a:r>
            <a:r>
              <a:rPr lang="en-GB" dirty="0">
                <a:solidFill>
                  <a:srgbClr val="444444"/>
                </a:solidFill>
                <a:latin typeface="LatoWeb"/>
              </a:rPr>
              <a:t> can both serve as oxidizing and reducing agent. Exemplify  </a:t>
            </a:r>
            <a:endParaRPr lang="en-GB" baseline="-25000" dirty="0">
              <a:solidFill>
                <a:srgbClr val="444444"/>
              </a:solidFill>
              <a:latin typeface="LatoWeb"/>
            </a:endParaRPr>
          </a:p>
          <a:p>
            <a:pPr marL="342900" indent="-342900" algn="l">
              <a:buAutoNum type="arabicPeriod" startAt="31"/>
            </a:pPr>
            <a:r>
              <a:rPr lang="en-GB" b="0" i="0" dirty="0">
                <a:solidFill>
                  <a:srgbClr val="444444"/>
                </a:solidFill>
                <a:effectLst/>
                <a:latin typeface="LatoWeb"/>
              </a:rPr>
              <a:t>Which of the hydrogen halide has the highest entropy HF, HCl, HBr, HI? Explain</a:t>
            </a:r>
          </a:p>
          <a:p>
            <a:pPr marL="342900" indent="-342900" algn="l">
              <a:buAutoNum type="arabicPeriod" startAt="31"/>
            </a:pPr>
            <a:r>
              <a:rPr lang="en-GB" dirty="0">
                <a:solidFill>
                  <a:srgbClr val="444444"/>
                </a:solidFill>
                <a:latin typeface="LatoWeb"/>
              </a:rPr>
              <a:t>The simplest unit of water that retains its property is called? A. Atom B. Hydroxide C. Molecule D. Element</a:t>
            </a:r>
          </a:p>
          <a:p>
            <a:pPr marL="342900" indent="-342900" algn="l">
              <a:buAutoNum type="arabicPeriod" startAt="31"/>
            </a:pPr>
            <a:r>
              <a:rPr lang="en-GB" b="0" i="0" dirty="0">
                <a:solidFill>
                  <a:srgbClr val="444444"/>
                </a:solidFill>
                <a:effectLst/>
                <a:latin typeface="LatoWeb"/>
              </a:rPr>
              <a:t>What does chemical symbols represent?   A) Chemical formulae   B) Molecular formulae        C) Structural formulae     D) Atomic formulae.                      </a:t>
            </a:r>
            <a:r>
              <a:rPr lang="en-GB" b="1" dirty="0">
                <a:solidFill>
                  <a:srgbClr val="444444"/>
                </a:solidFill>
                <a:latin typeface="LatoWeb"/>
              </a:rPr>
              <a:t>Calculate the Oxidation number of chlorine in HClO</a:t>
            </a:r>
            <a:r>
              <a:rPr lang="en-GB" b="1" baseline="-25000" dirty="0">
                <a:solidFill>
                  <a:srgbClr val="444444"/>
                </a:solidFill>
                <a:latin typeface="LatoWeb"/>
              </a:rPr>
              <a:t>4</a:t>
            </a:r>
            <a:endParaRPr lang="en-GB" b="1" i="0" baseline="-25000" dirty="0">
              <a:solidFill>
                <a:srgbClr val="444444"/>
              </a:solidFill>
              <a:effectLst/>
              <a:latin typeface="LatoWeb"/>
            </a:endParaRPr>
          </a:p>
          <a:p>
            <a:pPr algn="l"/>
            <a:r>
              <a:rPr lang="en-GB" dirty="0">
                <a:solidFill>
                  <a:srgbClr val="212529"/>
                </a:solidFill>
                <a:latin typeface="Open Sans"/>
              </a:rPr>
              <a:t>3</a:t>
            </a:r>
            <a:r>
              <a:rPr lang="en-GB" b="0" i="0" dirty="0">
                <a:solidFill>
                  <a:srgbClr val="212529"/>
                </a:solidFill>
                <a:effectLst/>
                <a:latin typeface="Open Sans"/>
              </a:rPr>
              <a:t>5. If Z has a combining power of 3, write the chemical formula &amp; atomicity of Z-oxide, Z-Carbonate &amp; Z-sulphate</a:t>
            </a:r>
          </a:p>
          <a:p>
            <a:pPr algn="l"/>
            <a:r>
              <a:rPr lang="en-GB" dirty="0">
                <a:solidFill>
                  <a:srgbClr val="212529"/>
                </a:solidFill>
                <a:latin typeface="Open Sans"/>
              </a:rPr>
              <a:t>36. Write the type(s) &amp; net ionic equation of </a:t>
            </a:r>
            <a:r>
              <a:rPr lang="pt-BR" sz="1400" b="1" dirty="0">
                <a:solidFill>
                  <a:srgbClr val="FF0000"/>
                </a:solidFill>
              </a:rPr>
              <a:t>2NaOH(aq)+MgCl</a:t>
            </a:r>
            <a:r>
              <a:rPr lang="pt-BR" sz="1400" b="1" baseline="-25000" dirty="0">
                <a:solidFill>
                  <a:srgbClr val="FF0000"/>
                </a:solidFill>
              </a:rPr>
              <a:t>2</a:t>
            </a:r>
            <a:r>
              <a:rPr lang="pt-BR" sz="1400" b="1" dirty="0">
                <a:solidFill>
                  <a:srgbClr val="FF0000"/>
                </a:solidFill>
              </a:rPr>
              <a:t>(aq)→2NaCl(aq)+Mg(OH)</a:t>
            </a:r>
            <a:r>
              <a:rPr lang="pt-BR" sz="1400" b="1" baseline="-25000" dirty="0">
                <a:solidFill>
                  <a:srgbClr val="FF0000"/>
                </a:solidFill>
              </a:rPr>
              <a:t>2</a:t>
            </a:r>
            <a:r>
              <a:rPr lang="pt-BR" sz="1400" b="1" dirty="0">
                <a:solidFill>
                  <a:srgbClr val="FF0000"/>
                </a:solidFill>
              </a:rPr>
              <a:t>(s)  </a:t>
            </a:r>
            <a:r>
              <a:rPr lang="pt-BR" sz="1400" b="1" dirty="0">
                <a:solidFill>
                  <a:schemeClr val="accent4">
                    <a:lumMod val="10000"/>
                  </a:schemeClr>
                </a:solidFill>
              </a:rPr>
              <a:t>and</a:t>
            </a:r>
            <a:r>
              <a:rPr lang="pt-BR" sz="1400" b="1" dirty="0">
                <a:solidFill>
                  <a:srgbClr val="FF0000"/>
                </a:solidFill>
              </a:rPr>
              <a:t> Fe(NO</a:t>
            </a:r>
            <a:r>
              <a:rPr lang="pt-BR" sz="1400" b="1" baseline="-25000" dirty="0">
                <a:solidFill>
                  <a:srgbClr val="FF0000"/>
                </a:solidFill>
              </a:rPr>
              <a:t>3</a:t>
            </a:r>
            <a:r>
              <a:rPr lang="pt-BR" sz="1400" b="1" dirty="0">
                <a:solidFill>
                  <a:srgbClr val="FF0000"/>
                </a:solidFill>
              </a:rPr>
              <a:t>)</a:t>
            </a:r>
            <a:r>
              <a:rPr lang="pt-BR" sz="1400" b="1" baseline="-25000" dirty="0">
                <a:solidFill>
                  <a:srgbClr val="FF0000"/>
                </a:solidFill>
              </a:rPr>
              <a:t>3</a:t>
            </a:r>
            <a:r>
              <a:rPr lang="pt-BR" sz="1400" b="1" dirty="0">
                <a:solidFill>
                  <a:srgbClr val="FF0000"/>
                </a:solidFill>
              </a:rPr>
              <a:t>(aq)+3NaOH(aq)→Fe(OH)</a:t>
            </a:r>
            <a:r>
              <a:rPr lang="pt-BR" sz="1400" b="1" baseline="-25000" dirty="0">
                <a:solidFill>
                  <a:srgbClr val="FF0000"/>
                </a:solidFill>
              </a:rPr>
              <a:t>3</a:t>
            </a:r>
            <a:r>
              <a:rPr lang="pt-BR" sz="1400" b="1" dirty="0">
                <a:solidFill>
                  <a:srgbClr val="FF0000"/>
                </a:solidFill>
              </a:rPr>
              <a:t>(s) +3NaNO</a:t>
            </a:r>
            <a:r>
              <a:rPr lang="pt-BR" sz="1400" b="1" baseline="-25000" dirty="0">
                <a:solidFill>
                  <a:srgbClr val="FF0000"/>
                </a:solidFill>
              </a:rPr>
              <a:t>3</a:t>
            </a:r>
            <a:r>
              <a:rPr lang="pt-BR" sz="1400" b="1" dirty="0">
                <a:solidFill>
                  <a:srgbClr val="FF0000"/>
                </a:solidFill>
              </a:rPr>
              <a:t>(aq)</a:t>
            </a:r>
            <a:r>
              <a:rPr lang="en-GB" sz="1400" dirty="0">
                <a:solidFill>
                  <a:srgbClr val="212529"/>
                </a:solidFill>
                <a:latin typeface="open sans"/>
              </a:rPr>
              <a:t>.</a:t>
            </a:r>
            <a:r>
              <a:rPr lang="en-GB" b="0" i="0" dirty="0">
                <a:solidFill>
                  <a:srgbClr val="212529"/>
                </a:solidFill>
                <a:effectLst/>
                <a:latin typeface="open sans"/>
              </a:rPr>
              <a:t> What are spectator ions?</a:t>
            </a:r>
          </a:p>
          <a:p>
            <a:pPr algn="l"/>
            <a:r>
              <a:rPr lang="en-GB" dirty="0">
                <a:solidFill>
                  <a:srgbClr val="212529"/>
                </a:solidFill>
                <a:latin typeface="open sans"/>
              </a:rPr>
              <a:t>37. </a:t>
            </a:r>
            <a:r>
              <a:rPr lang="en-GB" b="0" i="0" dirty="0">
                <a:solidFill>
                  <a:srgbClr val="4D5156"/>
                </a:solidFill>
                <a:effectLst/>
                <a:latin typeface="arial" panose="020B0604020202020204" pitchFamily="34" charset="0"/>
              </a:rPr>
              <a:t>Why is chlorine a gas, bromine a liquid, and iodine a solid at room temperature?</a:t>
            </a:r>
          </a:p>
          <a:p>
            <a:pPr algn="l"/>
            <a:r>
              <a:rPr lang="en-GB" dirty="0">
                <a:solidFill>
                  <a:srgbClr val="4D5156"/>
                </a:solidFill>
                <a:latin typeface="arial" panose="020B0604020202020204" pitchFamily="34" charset="0"/>
              </a:rPr>
              <a:t>38. What type of organic reaction is esterification reaction classified under? What organic reaction is this reaction classified under C</a:t>
            </a:r>
            <a:r>
              <a:rPr lang="en-GB" baseline="-25000" dirty="0">
                <a:solidFill>
                  <a:srgbClr val="4D5156"/>
                </a:solidFill>
                <a:latin typeface="arial" panose="020B0604020202020204" pitchFamily="34" charset="0"/>
              </a:rPr>
              <a:t>2</a:t>
            </a:r>
            <a:r>
              <a:rPr lang="en-GB" dirty="0">
                <a:solidFill>
                  <a:srgbClr val="4D5156"/>
                </a:solidFill>
                <a:latin typeface="arial" panose="020B0604020202020204" pitchFamily="34" charset="0"/>
              </a:rPr>
              <a:t>H</a:t>
            </a:r>
            <a:r>
              <a:rPr lang="en-GB" baseline="-25000" dirty="0">
                <a:solidFill>
                  <a:srgbClr val="4D5156"/>
                </a:solidFill>
                <a:latin typeface="arial" panose="020B0604020202020204" pitchFamily="34" charset="0"/>
              </a:rPr>
              <a:t>5</a:t>
            </a:r>
            <a:r>
              <a:rPr lang="en-GB" dirty="0">
                <a:solidFill>
                  <a:srgbClr val="4D5156"/>
                </a:solidFill>
                <a:latin typeface="arial" panose="020B0604020202020204" pitchFamily="34" charset="0"/>
              </a:rPr>
              <a:t>COOCH</a:t>
            </a:r>
            <a:r>
              <a:rPr lang="en-GB" baseline="-25000" dirty="0">
                <a:solidFill>
                  <a:srgbClr val="4D5156"/>
                </a:solidFill>
                <a:latin typeface="arial" panose="020B0604020202020204" pitchFamily="34" charset="0"/>
              </a:rPr>
              <a:t>3</a:t>
            </a:r>
            <a:r>
              <a:rPr lang="en-GB" dirty="0">
                <a:solidFill>
                  <a:srgbClr val="4D5156"/>
                </a:solidFill>
                <a:latin typeface="arial" panose="020B0604020202020204" pitchFamily="34" charset="0"/>
              </a:rPr>
              <a:t>+H</a:t>
            </a:r>
            <a:r>
              <a:rPr lang="en-GB" baseline="-25000" dirty="0">
                <a:solidFill>
                  <a:srgbClr val="4D5156"/>
                </a:solidFill>
                <a:latin typeface="arial" panose="020B0604020202020204" pitchFamily="34" charset="0"/>
              </a:rPr>
              <a:t>2</a:t>
            </a:r>
            <a:r>
              <a:rPr lang="en-GB" dirty="0">
                <a:solidFill>
                  <a:srgbClr val="4D5156"/>
                </a:solidFill>
                <a:latin typeface="arial" panose="020B0604020202020204" pitchFamily="34" charset="0"/>
              </a:rPr>
              <a:t>O </a:t>
            </a:r>
            <a:r>
              <a:rPr lang="pt-BR" sz="1400" b="1" dirty="0">
                <a:solidFill>
                  <a:srgbClr val="FF0000"/>
                </a:solidFill>
              </a:rPr>
              <a:t>→</a:t>
            </a:r>
            <a:r>
              <a:rPr lang="en-GB" dirty="0">
                <a:solidFill>
                  <a:srgbClr val="4D5156"/>
                </a:solidFill>
                <a:latin typeface="arial" panose="020B0604020202020204" pitchFamily="34" charset="0"/>
              </a:rPr>
              <a:t> C</a:t>
            </a:r>
            <a:r>
              <a:rPr lang="en-GB" baseline="-25000" dirty="0">
                <a:solidFill>
                  <a:srgbClr val="4D5156"/>
                </a:solidFill>
                <a:latin typeface="arial" panose="020B0604020202020204" pitchFamily="34" charset="0"/>
              </a:rPr>
              <a:t>2</a:t>
            </a:r>
            <a:r>
              <a:rPr lang="en-GB" dirty="0">
                <a:solidFill>
                  <a:srgbClr val="4D5156"/>
                </a:solidFill>
                <a:latin typeface="arial" panose="020B0604020202020204" pitchFamily="34" charset="0"/>
              </a:rPr>
              <a:t>H</a:t>
            </a:r>
            <a:r>
              <a:rPr lang="en-GB" baseline="-25000" dirty="0">
                <a:solidFill>
                  <a:srgbClr val="4D5156"/>
                </a:solidFill>
                <a:latin typeface="arial" panose="020B0604020202020204" pitchFamily="34" charset="0"/>
              </a:rPr>
              <a:t>5</a:t>
            </a:r>
            <a:r>
              <a:rPr lang="en-GB" dirty="0">
                <a:solidFill>
                  <a:srgbClr val="4D5156"/>
                </a:solidFill>
                <a:latin typeface="arial" panose="020B0604020202020204" pitchFamily="34" charset="0"/>
              </a:rPr>
              <a:t>COOH+CH</a:t>
            </a:r>
            <a:r>
              <a:rPr lang="en-GB" baseline="-25000" dirty="0">
                <a:solidFill>
                  <a:srgbClr val="4D5156"/>
                </a:solidFill>
                <a:latin typeface="arial" panose="020B0604020202020204" pitchFamily="34" charset="0"/>
              </a:rPr>
              <a:t>3</a:t>
            </a:r>
            <a:r>
              <a:rPr lang="en-GB" dirty="0">
                <a:solidFill>
                  <a:srgbClr val="4D5156"/>
                </a:solidFill>
                <a:latin typeface="arial" panose="020B0604020202020204" pitchFamily="34" charset="0"/>
              </a:rPr>
              <a:t>OH</a:t>
            </a:r>
          </a:p>
          <a:p>
            <a:r>
              <a:rPr lang="en-GB" dirty="0">
                <a:solidFill>
                  <a:srgbClr val="4D5156"/>
                </a:solidFill>
                <a:latin typeface="arial" panose="020B0604020202020204" pitchFamily="34" charset="0"/>
              </a:rPr>
              <a:t>3</a:t>
            </a:r>
            <a:r>
              <a:rPr lang="en-GB" b="0" i="0" dirty="0">
                <a:solidFill>
                  <a:srgbClr val="4D5156"/>
                </a:solidFill>
                <a:effectLst/>
                <a:latin typeface="arial" panose="020B0604020202020204" pitchFamily="34" charset="0"/>
              </a:rPr>
              <a:t>9. What type of reaction(s) are represented below (some belong to more than 1)? </a:t>
            </a:r>
            <a:r>
              <a:rPr lang="en-US" sz="1400" b="1" dirty="0">
                <a:solidFill>
                  <a:srgbClr val="FF0000"/>
                </a:solidFill>
              </a:rPr>
              <a:t>Fe</a:t>
            </a:r>
            <a:r>
              <a:rPr lang="en-US" sz="1400" b="1" baseline="-25000" dirty="0">
                <a:solidFill>
                  <a:srgbClr val="FF0000"/>
                </a:solidFill>
              </a:rPr>
              <a:t>2</a:t>
            </a:r>
            <a:r>
              <a:rPr lang="en-US" sz="1400" b="1" dirty="0">
                <a:solidFill>
                  <a:srgbClr val="FF0000"/>
                </a:solidFill>
              </a:rPr>
              <a:t>O</a:t>
            </a:r>
            <a:r>
              <a:rPr lang="en-US" sz="1400" b="1" baseline="-25000" dirty="0">
                <a:solidFill>
                  <a:srgbClr val="FF0000"/>
                </a:solidFill>
              </a:rPr>
              <a:t>3</a:t>
            </a:r>
            <a:r>
              <a:rPr lang="en-US" sz="1400" b="1" dirty="0">
                <a:solidFill>
                  <a:srgbClr val="FF0000"/>
                </a:solidFill>
              </a:rPr>
              <a:t>(s)+3CO(g)→2Fe(s)+ 3CO</a:t>
            </a:r>
            <a:r>
              <a:rPr lang="en-US" sz="1400" b="1" baseline="-25000" dirty="0">
                <a:solidFill>
                  <a:srgbClr val="FF0000"/>
                </a:solidFill>
              </a:rPr>
              <a:t>2</a:t>
            </a:r>
            <a:r>
              <a:rPr lang="en-US" sz="1400" b="1" dirty="0">
                <a:solidFill>
                  <a:srgbClr val="FF0000"/>
                </a:solidFill>
              </a:rPr>
              <a:t>(g),         </a:t>
            </a:r>
            <a:r>
              <a:rPr lang="en-GB" sz="1400" b="1" dirty="0">
                <a:solidFill>
                  <a:srgbClr val="FF0000"/>
                </a:solidFill>
              </a:rPr>
              <a:t>Zn + CuSO</a:t>
            </a:r>
            <a:r>
              <a:rPr lang="en-GB" sz="1400" b="1" baseline="-25000" dirty="0">
                <a:solidFill>
                  <a:srgbClr val="FF0000"/>
                </a:solidFill>
              </a:rPr>
              <a:t>4</a:t>
            </a:r>
            <a:r>
              <a:rPr lang="en-US" sz="1400" b="1" dirty="0">
                <a:solidFill>
                  <a:srgbClr val="FF0000"/>
                </a:solidFill>
              </a:rPr>
              <a:t>(</a:t>
            </a:r>
            <a:r>
              <a:rPr lang="en-US" sz="1400" b="1" dirty="0" err="1">
                <a:solidFill>
                  <a:srgbClr val="FF0000"/>
                </a:solidFill>
              </a:rPr>
              <a:t>aq</a:t>
            </a:r>
            <a:r>
              <a:rPr lang="en-US" sz="1400" b="1" dirty="0">
                <a:solidFill>
                  <a:srgbClr val="FF0000"/>
                </a:solidFill>
              </a:rPr>
              <a:t>)</a:t>
            </a:r>
            <a:r>
              <a:rPr lang="en-GB" sz="1400" b="1" dirty="0">
                <a:solidFill>
                  <a:srgbClr val="FF0000"/>
                </a:solidFill>
              </a:rPr>
              <a:t>  → ZnSO</a:t>
            </a:r>
            <a:r>
              <a:rPr lang="en-GB" sz="1400" b="1" baseline="-25000" dirty="0">
                <a:solidFill>
                  <a:srgbClr val="FF0000"/>
                </a:solidFill>
              </a:rPr>
              <a:t>4</a:t>
            </a:r>
            <a:r>
              <a:rPr lang="en-US" sz="1400" b="1" dirty="0">
                <a:solidFill>
                  <a:srgbClr val="FF0000"/>
                </a:solidFill>
              </a:rPr>
              <a:t>(</a:t>
            </a:r>
            <a:r>
              <a:rPr lang="en-US" sz="1400" b="1" dirty="0" err="1">
                <a:solidFill>
                  <a:srgbClr val="FF0000"/>
                </a:solidFill>
              </a:rPr>
              <a:t>aq</a:t>
            </a:r>
            <a:r>
              <a:rPr lang="en-US" sz="1400" b="1" dirty="0">
                <a:solidFill>
                  <a:srgbClr val="FF0000"/>
                </a:solidFill>
              </a:rPr>
              <a:t>)</a:t>
            </a:r>
            <a:r>
              <a:rPr lang="en-GB" sz="1400" b="1" dirty="0">
                <a:solidFill>
                  <a:srgbClr val="FF0000"/>
                </a:solidFill>
              </a:rPr>
              <a:t> + Cu</a:t>
            </a:r>
            <a:r>
              <a:rPr lang="pt-BR" sz="1400" b="1" dirty="0">
                <a:solidFill>
                  <a:srgbClr val="FF0000"/>
                </a:solidFill>
              </a:rPr>
              <a:t>(s)</a:t>
            </a:r>
            <a:r>
              <a:rPr lang="en-GB" b="1" dirty="0">
                <a:solidFill>
                  <a:srgbClr val="FF0000"/>
                </a:solidFill>
              </a:rPr>
              <a:t>,          </a:t>
            </a:r>
            <a:r>
              <a:rPr lang="pt-BR" sz="1400" b="1" dirty="0">
                <a:solidFill>
                  <a:srgbClr val="FF0000"/>
                </a:solidFill>
              </a:rPr>
              <a:t>CdSO</a:t>
            </a:r>
            <a:r>
              <a:rPr lang="pt-BR" sz="1400" b="1" baseline="-25000" dirty="0">
                <a:solidFill>
                  <a:srgbClr val="FF0000"/>
                </a:solidFill>
              </a:rPr>
              <a:t>4</a:t>
            </a:r>
            <a:r>
              <a:rPr lang="pt-BR" sz="1400" b="1" dirty="0">
                <a:solidFill>
                  <a:srgbClr val="FF0000"/>
                </a:solidFill>
              </a:rPr>
              <a:t>(aq)+K</a:t>
            </a:r>
            <a:r>
              <a:rPr lang="pt-BR" sz="1400" b="1" baseline="-25000" dirty="0">
                <a:solidFill>
                  <a:srgbClr val="FF0000"/>
                </a:solidFill>
              </a:rPr>
              <a:t>2</a:t>
            </a:r>
            <a:r>
              <a:rPr lang="pt-BR" sz="1400" b="1" dirty="0">
                <a:solidFill>
                  <a:srgbClr val="FF0000"/>
                </a:solidFill>
              </a:rPr>
              <a:t>S(aq) → CdS(aq)+K</a:t>
            </a:r>
            <a:r>
              <a:rPr lang="pt-BR" sz="1400" b="1" baseline="-25000" dirty="0">
                <a:solidFill>
                  <a:srgbClr val="FF0000"/>
                </a:solidFill>
              </a:rPr>
              <a:t>2</a:t>
            </a:r>
            <a:r>
              <a:rPr lang="pt-BR" sz="1400" b="1" dirty="0">
                <a:solidFill>
                  <a:srgbClr val="FF0000"/>
                </a:solidFill>
              </a:rPr>
              <a:t>SO</a:t>
            </a:r>
            <a:r>
              <a:rPr lang="pt-BR" sz="1400" b="1" baseline="-25000" dirty="0">
                <a:solidFill>
                  <a:srgbClr val="FF0000"/>
                </a:solidFill>
              </a:rPr>
              <a:t>4</a:t>
            </a:r>
            <a:r>
              <a:rPr lang="pt-BR" sz="1400" b="1" dirty="0">
                <a:solidFill>
                  <a:srgbClr val="FF0000"/>
                </a:solidFill>
              </a:rPr>
              <a:t>(aq)</a:t>
            </a:r>
            <a:endParaRPr lang="pt-BR" sz="1400" dirty="0"/>
          </a:p>
          <a:p>
            <a:endParaRPr lang="en-GB" sz="1400" b="1" dirty="0">
              <a:solidFill>
                <a:srgbClr val="FF0000"/>
              </a:solidFill>
            </a:endParaRPr>
          </a:p>
          <a:p>
            <a:pPr algn="l"/>
            <a:endParaRPr lang="en-GB" b="0" i="0" dirty="0">
              <a:solidFill>
                <a:srgbClr val="212529"/>
              </a:solidFill>
              <a:effectLst/>
              <a:latin typeface="Open Sans"/>
            </a:endParaRPr>
          </a:p>
          <a:p>
            <a:pPr marL="342900" indent="-342900" algn="l">
              <a:buAutoNum type="arabicPeriod" startAt="14"/>
            </a:pPr>
            <a:endParaRPr lang="en-GB" b="0" i="0" dirty="0">
              <a:solidFill>
                <a:srgbClr val="444444"/>
              </a:solidFill>
              <a:effectLst/>
              <a:latin typeface="LatoWeb"/>
            </a:endParaRPr>
          </a:p>
          <a:p>
            <a:pPr marL="342900" indent="-342900" algn="l">
              <a:buAutoNum type="arabicPeriod" startAt="12"/>
            </a:pPr>
            <a:endParaRPr lang="en-GB" b="0" i="0" dirty="0">
              <a:solidFill>
                <a:srgbClr val="444444"/>
              </a:solidFill>
              <a:effectLst/>
              <a:latin typeface="LatoWeb"/>
            </a:endParaRPr>
          </a:p>
          <a:p>
            <a:pPr algn="l"/>
            <a:endParaRPr lang="pl-PL" b="0" i="0" dirty="0">
              <a:solidFill>
                <a:srgbClr val="444444"/>
              </a:solidFill>
              <a:effectLst/>
              <a:latin typeface="LatoWeb"/>
            </a:endParaRPr>
          </a:p>
          <a:p>
            <a:pPr marL="342900" indent="-342900">
              <a:buAutoNum type="arabicPeriod" startAt="2"/>
            </a:pPr>
            <a:endParaRPr lang="en-GB" dirty="0"/>
          </a:p>
        </p:txBody>
      </p:sp>
      <p:pic>
        <p:nvPicPr>
          <p:cNvPr id="6" name="Picture 5">
            <a:extLst>
              <a:ext uri="{FF2B5EF4-FFF2-40B4-BE49-F238E27FC236}">
                <a16:creationId xmlns:a16="http://schemas.microsoft.com/office/drawing/2014/main" xmlns="" id="{42D6345D-6505-4A03-A1F0-EEFFE339C0A8}"/>
              </a:ext>
            </a:extLst>
          </p:cNvPr>
          <p:cNvPicPr>
            <a:picLocks noChangeAspect="1"/>
          </p:cNvPicPr>
          <p:nvPr/>
        </p:nvPicPr>
        <p:blipFill>
          <a:blip r:embed="rId2"/>
          <a:stretch>
            <a:fillRect/>
          </a:stretch>
        </p:blipFill>
        <p:spPr>
          <a:xfrm>
            <a:off x="6808762" y="17585"/>
            <a:ext cx="2356339" cy="626788"/>
          </a:xfrm>
          <a:prstGeom prst="rect">
            <a:avLst/>
          </a:prstGeom>
        </p:spPr>
      </p:pic>
    </p:spTree>
    <p:extLst>
      <p:ext uri="{BB962C8B-B14F-4D97-AF65-F5344CB8AC3E}">
        <p14:creationId xmlns:p14="http://schemas.microsoft.com/office/powerpoint/2010/main" xmlns="" val="6913143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1">
            <a:extLst>
              <a:ext uri="{FF2B5EF4-FFF2-40B4-BE49-F238E27FC236}">
                <a16:creationId xmlns:a16="http://schemas.microsoft.com/office/drawing/2014/main" xmlns="" id="{85909275-9D81-4B21-94AA-293A3C12540C}"/>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b="4968"/>
          <a:stretch>
            <a:fillRect/>
          </a:stretch>
        </p:blipFill>
        <p:spPr bwMode="auto">
          <a:xfrm>
            <a:off x="2757488" y="185738"/>
            <a:ext cx="3627437" cy="6164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Flowchart: Terminator 1">
            <a:extLst>
              <a:ext uri="{FF2B5EF4-FFF2-40B4-BE49-F238E27FC236}">
                <a16:creationId xmlns:a16="http://schemas.microsoft.com/office/drawing/2014/main" xmlns="" id="{ED05AC43-420E-4A09-A267-D6EB446960CB}"/>
              </a:ext>
            </a:extLst>
          </p:cNvPr>
          <p:cNvSpPr/>
          <p:nvPr/>
        </p:nvSpPr>
        <p:spPr bwMode="auto">
          <a:xfrm>
            <a:off x="-42204" y="28132"/>
            <a:ext cx="4149969" cy="4318782"/>
          </a:xfrm>
          <a:prstGeom prst="flowChartTerminator">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eaLnBrk="1" hangingPunct="1">
              <a:defRPr/>
            </a:pPr>
            <a:r>
              <a:rPr lang="en-GB" sz="8000" dirty="0">
                <a:ln w="22225">
                  <a:solidFill>
                    <a:schemeClr val="accent2"/>
                  </a:solidFill>
                  <a:prstDash val="solid"/>
                </a:ln>
                <a:solidFill>
                  <a:schemeClr val="accent2">
                    <a:lumMod val="40000"/>
                    <a:lumOff val="60000"/>
                  </a:schemeClr>
                </a:solidFill>
              </a:rPr>
              <a:t>THANK</a:t>
            </a:r>
          </a:p>
        </p:txBody>
      </p:sp>
      <p:sp>
        <p:nvSpPr>
          <p:cNvPr id="5" name="Flowchart: Terminator 4">
            <a:extLst>
              <a:ext uri="{FF2B5EF4-FFF2-40B4-BE49-F238E27FC236}">
                <a16:creationId xmlns:a16="http://schemas.microsoft.com/office/drawing/2014/main" xmlns="" id="{98AA2EBD-2F45-4588-9381-0ABD1F54FB58}"/>
              </a:ext>
            </a:extLst>
          </p:cNvPr>
          <p:cNvSpPr/>
          <p:nvPr/>
        </p:nvSpPr>
        <p:spPr bwMode="auto">
          <a:xfrm>
            <a:off x="5202702" y="2515775"/>
            <a:ext cx="3981157" cy="4318782"/>
          </a:xfrm>
          <a:prstGeom prst="flowChartTerminator">
            <a:avLst/>
          </a:prstGeom>
          <a:solidFill>
            <a:schemeClr val="accent1"/>
          </a:solidFill>
          <a:ln w="9525"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eaLnBrk="1" hangingPunct="1">
              <a:defRPr/>
            </a:pPr>
            <a:r>
              <a:rPr lang="en-GB" sz="9600" dirty="0">
                <a:ln w="22225">
                  <a:solidFill>
                    <a:schemeClr val="accent2"/>
                  </a:solidFill>
                  <a:prstDash val="solid"/>
                </a:ln>
                <a:solidFill>
                  <a:schemeClr val="accent2">
                    <a:lumMod val="40000"/>
                    <a:lumOff val="60000"/>
                  </a:schemeClr>
                </a:solidFill>
              </a:rPr>
              <a:t>  </a:t>
            </a:r>
          </a:p>
          <a:p>
            <a:pPr algn="ctr" eaLnBrk="1" hangingPunct="1">
              <a:defRPr/>
            </a:pPr>
            <a:r>
              <a:rPr lang="en-GB" sz="9600" dirty="0">
                <a:ln w="22225">
                  <a:solidFill>
                    <a:schemeClr val="accent2"/>
                  </a:solidFill>
                  <a:prstDash val="solid"/>
                </a:ln>
                <a:solidFill>
                  <a:schemeClr val="accent2">
                    <a:lumMod val="40000"/>
                    <a:lumOff val="60000"/>
                  </a:schemeClr>
                </a:solidFill>
              </a:rPr>
              <a:t>YOU</a:t>
            </a:r>
          </a:p>
        </p:txBody>
      </p:sp>
      <p:pic>
        <p:nvPicPr>
          <p:cNvPr id="169989" name="Picture 2">
            <a:extLst>
              <a:ext uri="{FF2B5EF4-FFF2-40B4-BE49-F238E27FC236}">
                <a16:creationId xmlns:a16="http://schemas.microsoft.com/office/drawing/2014/main" xmlns="" id="{F476D00D-7375-40E7-8FD4-BBAF12E08D51}"/>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88" y="3967163"/>
            <a:ext cx="4260850" cy="287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9990" name="Picture 2">
            <a:extLst>
              <a:ext uri="{FF2B5EF4-FFF2-40B4-BE49-F238E27FC236}">
                <a16:creationId xmlns:a16="http://schemas.microsoft.com/office/drawing/2014/main" xmlns="" id="{A03EB838-B0AD-4CD9-9D41-06CFD9A5D9C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21250" y="0"/>
            <a:ext cx="4214813" cy="3024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991" name="Slide Number Placeholder 5">
            <a:extLst>
              <a:ext uri="{FF2B5EF4-FFF2-40B4-BE49-F238E27FC236}">
                <a16:creationId xmlns:a16="http://schemas.microsoft.com/office/drawing/2014/main" xmlns="" id="{FBDF3AF7-C2E4-49C3-B0AE-A483A96FB7FC}"/>
              </a:ext>
            </a:extLst>
          </p:cNvPr>
          <p:cNvSpPr>
            <a:spLocks noGrp="1"/>
          </p:cNvSpPr>
          <p:nvPr>
            <p:ph type="sldNum" sz="quarter" idx="12"/>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fld id="{93561D5A-FF55-494B-BEF0-AEAACD97F920}" type="slidenum">
              <a:rPr lang="en-US" altLang="en-US" b="0"/>
              <a:pPr/>
              <a:t>42</a:t>
            </a:fld>
            <a:endParaRPr lang="en-US" altLang="en-US" b="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xmlns="" id="{D13643A8-3344-41C8-A07C-8B01885EDB3A}"/>
              </a:ext>
            </a:extLst>
          </p:cNvPr>
          <p:cNvSpPr>
            <a:spLocks noChangeArrowheads="1"/>
          </p:cNvSpPr>
          <p:nvPr/>
        </p:nvSpPr>
        <p:spPr bwMode="auto">
          <a:xfrm>
            <a:off x="0" y="98425"/>
            <a:ext cx="9144000" cy="8309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altLang="en-US" sz="2400" dirty="0">
                <a:latin typeface="Comic Sans MS" panose="030F0702030302020204" pitchFamily="66" charset="0"/>
              </a:rPr>
              <a:t>Classification of orbitals of a many electron atom according to their energies.</a:t>
            </a:r>
          </a:p>
        </p:txBody>
      </p:sp>
      <p:sp>
        <p:nvSpPr>
          <p:cNvPr id="20483" name="Rectangle 3">
            <a:extLst>
              <a:ext uri="{FF2B5EF4-FFF2-40B4-BE49-F238E27FC236}">
                <a16:creationId xmlns:a16="http://schemas.microsoft.com/office/drawing/2014/main" xmlns="" id="{8C9E0FC5-C24C-4E00-A59E-1935B67CD438}"/>
              </a:ext>
            </a:extLst>
          </p:cNvPr>
          <p:cNvSpPr>
            <a:spLocks noChangeArrowheads="1"/>
          </p:cNvSpPr>
          <p:nvPr/>
        </p:nvSpPr>
        <p:spPr bwMode="auto">
          <a:xfrm>
            <a:off x="-23813" y="1857364"/>
            <a:ext cx="9167813" cy="1467068"/>
          </a:xfrm>
          <a:prstGeom prst="rect">
            <a:avLst/>
          </a:prstGeom>
          <a:noFill/>
          <a:ln>
            <a:noFill/>
          </a:ln>
        </p:spPr>
        <p:txBody>
          <a:bodyPr>
            <a:spAutoFit/>
          </a:bodyPr>
          <a:lstStyle/>
          <a:p>
            <a:pPr marL="342900" indent="-342900" algn="just" eaLnBrk="1" hangingPunct="1">
              <a:buFont typeface="Wingdings" pitchFamily="2" charset="2"/>
              <a:buChar char="v"/>
              <a:defRPr/>
            </a:pPr>
            <a:r>
              <a:rPr lang="en-US" altLang="en-US" b="0" dirty="0">
                <a:latin typeface="Comic Sans MS" panose="030F0702030302020204" pitchFamily="66" charset="0"/>
              </a:rPr>
              <a:t>A group of orbitals with </a:t>
            </a:r>
            <a:r>
              <a:rPr lang="en-US" altLang="en-US" b="0" dirty="0">
                <a:solidFill>
                  <a:srgbClr val="FF0000"/>
                </a:solidFill>
                <a:latin typeface="Comic Sans MS" panose="030F0702030302020204" pitchFamily="66" charset="0"/>
              </a:rPr>
              <a:t>exactly</a:t>
            </a:r>
            <a:r>
              <a:rPr lang="en-US" altLang="en-US" b="0" dirty="0">
                <a:latin typeface="Comic Sans MS" panose="030F0702030302020204" pitchFamily="66" charset="0"/>
              </a:rPr>
              <a:t> equal energies comprise a </a:t>
            </a:r>
            <a:r>
              <a:rPr lang="en-US" altLang="en-US" b="0" dirty="0">
                <a:solidFill>
                  <a:srgbClr val="FF0000"/>
                </a:solidFill>
                <a:latin typeface="Comic Sans MS" panose="030F0702030302020204" pitchFamily="66" charset="0"/>
              </a:rPr>
              <a:t>subshell</a:t>
            </a:r>
            <a:r>
              <a:rPr lang="en-US" altLang="en-US" b="0" dirty="0">
                <a:latin typeface="Comic Sans MS" panose="030F0702030302020204" pitchFamily="66" charset="0"/>
              </a:rPr>
              <a:t>.</a:t>
            </a:r>
          </a:p>
          <a:p>
            <a:pPr algn="just" eaLnBrk="1" hangingPunct="1">
              <a:defRPr/>
            </a:pPr>
            <a:r>
              <a:rPr lang="en-US" altLang="en-US" b="0" dirty="0">
                <a:latin typeface="Comic Sans MS" panose="030F0702030302020204" pitchFamily="66" charset="0"/>
              </a:rPr>
              <a:t>Example: 2p</a:t>
            </a:r>
            <a:r>
              <a:rPr lang="en-US" altLang="en-US" b="0" baseline="-25000" dirty="0">
                <a:latin typeface="Comic Sans MS" panose="030F0702030302020204" pitchFamily="66" charset="0"/>
              </a:rPr>
              <a:t>x</a:t>
            </a:r>
            <a:r>
              <a:rPr lang="en-US" altLang="en-US" b="0" dirty="0">
                <a:latin typeface="Comic Sans MS" panose="030F0702030302020204" pitchFamily="66" charset="0"/>
              </a:rPr>
              <a:t>, 2p</a:t>
            </a:r>
            <a:r>
              <a:rPr lang="en-US" altLang="en-US" b="0" baseline="-25000" dirty="0">
                <a:latin typeface="Comic Sans MS" panose="030F0702030302020204" pitchFamily="66" charset="0"/>
              </a:rPr>
              <a:t>y</a:t>
            </a:r>
            <a:r>
              <a:rPr lang="en-US" altLang="en-US" b="0" dirty="0">
                <a:latin typeface="Comic Sans MS" panose="030F0702030302020204" pitchFamily="66" charset="0"/>
              </a:rPr>
              <a:t> and 2p</a:t>
            </a:r>
            <a:r>
              <a:rPr lang="en-US" altLang="en-US" b="0" baseline="-25000" dirty="0">
                <a:latin typeface="Comic Sans MS" panose="030F0702030302020204" pitchFamily="66" charset="0"/>
              </a:rPr>
              <a:t>z </a:t>
            </a:r>
          </a:p>
          <a:p>
            <a:pPr algn="ctr" eaLnBrk="1" hangingPunct="1">
              <a:defRPr/>
            </a:pPr>
            <a:endParaRPr lang="en-US" altLang="en-US" sz="2000" b="0" baseline="-25000" dirty="0">
              <a:latin typeface="Comic Sans MS" panose="030F0702030302020204" pitchFamily="66" charset="0"/>
            </a:endParaRPr>
          </a:p>
          <a:p>
            <a:pPr algn="just" eaLnBrk="1" hangingPunct="1">
              <a:defRPr/>
            </a:pPr>
            <a:r>
              <a:rPr lang="en-US" altLang="en-US" sz="2000" dirty="0" smtClean="0">
                <a:solidFill>
                  <a:srgbClr val="6600FF"/>
                </a:solidFill>
                <a:latin typeface="Comic Sans MS" panose="030F0702030302020204" pitchFamily="66" charset="0"/>
              </a:rPr>
              <a:t>Question: What </a:t>
            </a:r>
            <a:r>
              <a:rPr lang="en-US" altLang="en-US" sz="2000" dirty="0">
                <a:solidFill>
                  <a:srgbClr val="6600FF"/>
                </a:solidFill>
                <a:latin typeface="Comic Sans MS" panose="030F0702030302020204" pitchFamily="66" charset="0"/>
              </a:rPr>
              <a:t>accounts for the different energies observed by various subshells of same shell?</a:t>
            </a:r>
          </a:p>
        </p:txBody>
      </p:sp>
      <p:sp>
        <p:nvSpPr>
          <p:cNvPr id="20484" name="Rectangle 4">
            <a:extLst>
              <a:ext uri="{FF2B5EF4-FFF2-40B4-BE49-F238E27FC236}">
                <a16:creationId xmlns:a16="http://schemas.microsoft.com/office/drawing/2014/main" xmlns="" id="{2125A27C-2AB1-415A-97B3-B0CE5A55FA03}"/>
              </a:ext>
            </a:extLst>
          </p:cNvPr>
          <p:cNvSpPr>
            <a:spLocks noChangeArrowheads="1"/>
          </p:cNvSpPr>
          <p:nvPr/>
        </p:nvSpPr>
        <p:spPr bwMode="auto">
          <a:xfrm>
            <a:off x="20638" y="1142984"/>
            <a:ext cx="9123362" cy="646331"/>
          </a:xfrm>
          <a:prstGeom prst="rect">
            <a:avLst/>
          </a:prstGeom>
          <a:noFill/>
          <a:ln>
            <a:noFill/>
          </a:ln>
        </p:spPr>
        <p:txBody>
          <a:bodyPr>
            <a:spAutoFit/>
          </a:bodyPr>
          <a:lstStyle/>
          <a:p>
            <a:pPr marL="342900" indent="-342900" algn="just" eaLnBrk="1" hangingPunct="1">
              <a:buFont typeface="Wingdings" pitchFamily="2" charset="2"/>
              <a:buChar char="v"/>
              <a:defRPr/>
            </a:pPr>
            <a:r>
              <a:rPr lang="en-US" altLang="en-US" b="0" dirty="0">
                <a:latin typeface="Comic Sans MS" panose="030F0702030302020204" pitchFamily="66" charset="0"/>
              </a:rPr>
              <a:t>Orbitals with same value of n and different value of </a:t>
            </a:r>
            <a:r>
              <a:rPr lang="en-US" altLang="en-US" b="0" i="1" dirty="0">
                <a:latin typeface="Comic Sans MS" panose="030F0702030302020204" pitchFamily="66" charset="0"/>
              </a:rPr>
              <a:t>l</a:t>
            </a:r>
            <a:r>
              <a:rPr lang="en-US" altLang="en-US" b="0" dirty="0">
                <a:latin typeface="Comic Sans MS" panose="030F0702030302020204" pitchFamily="66" charset="0"/>
              </a:rPr>
              <a:t> comprise a </a:t>
            </a:r>
            <a:r>
              <a:rPr lang="en-US" altLang="en-US" b="0" dirty="0">
                <a:solidFill>
                  <a:srgbClr val="FF0000"/>
                </a:solidFill>
                <a:latin typeface="Comic Sans MS" panose="030F0702030302020204" pitchFamily="66" charset="0"/>
              </a:rPr>
              <a:t>shell</a:t>
            </a:r>
            <a:r>
              <a:rPr lang="en-US" altLang="en-US" b="0" dirty="0">
                <a:latin typeface="Comic Sans MS" panose="030F0702030302020204" pitchFamily="66" charset="0"/>
              </a:rPr>
              <a:t>.  </a:t>
            </a:r>
          </a:p>
          <a:p>
            <a:pPr algn="just" eaLnBrk="1" hangingPunct="1">
              <a:defRPr/>
            </a:pPr>
            <a:r>
              <a:rPr lang="en-US" altLang="en-US" b="0" dirty="0">
                <a:latin typeface="Comic Sans MS" panose="030F0702030302020204" pitchFamily="66" charset="0"/>
              </a:rPr>
              <a:t>Example: 2s and 2p comprise a shell.</a:t>
            </a:r>
          </a:p>
        </p:txBody>
      </p:sp>
      <p:sp>
        <p:nvSpPr>
          <p:cNvPr id="20485" name="Rectangle 5">
            <a:extLst>
              <a:ext uri="{FF2B5EF4-FFF2-40B4-BE49-F238E27FC236}">
                <a16:creationId xmlns:a16="http://schemas.microsoft.com/office/drawing/2014/main" xmlns="" id="{7F315BF3-83B6-475A-A9B8-5D6C8FE86990}"/>
              </a:ext>
            </a:extLst>
          </p:cNvPr>
          <p:cNvSpPr>
            <a:spLocks noChangeArrowheads="1"/>
          </p:cNvSpPr>
          <p:nvPr/>
        </p:nvSpPr>
        <p:spPr bwMode="auto">
          <a:xfrm>
            <a:off x="20638" y="3336925"/>
            <a:ext cx="9123362" cy="92333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marL="342900" indent="-342900">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buFont typeface="Wingdings" panose="05000000000000000000" pitchFamily="2" charset="2"/>
              <a:buChar char="ü"/>
            </a:pPr>
            <a:r>
              <a:rPr lang="en-US" altLang="en-US" b="0" dirty="0">
                <a:latin typeface="Comic Sans MS" panose="030F0702030302020204" pitchFamily="66" charset="0"/>
              </a:rPr>
              <a:t>The orbital approximation ignores electron-electron repulsion, but takes into account Hund’s rule: electrons with parallel spins (</a:t>
            </a:r>
            <a:r>
              <a:rPr lang="en-US" altLang="en-US" b="0" dirty="0">
                <a:latin typeface="Comic Sans MS" panose="030F0702030302020204" pitchFamily="66" charset="0"/>
                <a:sym typeface="Symbol" panose="05050102010706020507" pitchFamily="18" charset="2"/>
              </a:rPr>
              <a:t></a:t>
            </a:r>
            <a:r>
              <a:rPr lang="en-US" altLang="en-US" b="0" dirty="0">
                <a:latin typeface="Comic Sans MS" panose="030F0702030302020204" pitchFamily="66" charset="0"/>
              </a:rPr>
              <a:t>) tend to stay apart compared to electrons with antiparallel spins (</a:t>
            </a:r>
            <a:r>
              <a:rPr lang="en-US" altLang="en-US" b="0" dirty="0">
                <a:latin typeface="Comic Sans MS" panose="030F0702030302020204" pitchFamily="66" charset="0"/>
                <a:sym typeface="Symbol" panose="05050102010706020507" pitchFamily="18" charset="2"/>
              </a:rPr>
              <a:t></a:t>
            </a:r>
            <a:r>
              <a:rPr lang="en-US" altLang="en-US" b="0" dirty="0">
                <a:latin typeface="Comic Sans MS" panose="030F0702030302020204" pitchFamily="66" charset="0"/>
              </a:rPr>
              <a:t>).</a:t>
            </a:r>
          </a:p>
        </p:txBody>
      </p:sp>
      <p:sp>
        <p:nvSpPr>
          <p:cNvPr id="2" name="Rectangle 1">
            <a:extLst>
              <a:ext uri="{FF2B5EF4-FFF2-40B4-BE49-F238E27FC236}">
                <a16:creationId xmlns:a16="http://schemas.microsoft.com/office/drawing/2014/main" xmlns="" id="{50141A66-796E-4D5E-853A-22208E478CE7}"/>
              </a:ext>
            </a:extLst>
          </p:cNvPr>
          <p:cNvSpPr>
            <a:spLocks noChangeArrowheads="1"/>
          </p:cNvSpPr>
          <p:nvPr/>
        </p:nvSpPr>
        <p:spPr bwMode="auto">
          <a:xfrm>
            <a:off x="-23813" y="4684713"/>
            <a:ext cx="9167813" cy="2201862"/>
          </a:xfrm>
          <a:prstGeom prst="rect">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n-GB" altLang="en-US" dirty="0">
                <a:solidFill>
                  <a:srgbClr val="FF0000"/>
                </a:solidFill>
                <a:latin typeface="Comic Sans MS" panose="030F0702030302020204" pitchFamily="66" charset="0"/>
              </a:rPr>
              <a:t>Answer: </a:t>
            </a:r>
            <a:r>
              <a:rPr lang="en-GB" altLang="en-US" b="0" dirty="0">
                <a:latin typeface="Comic Sans MS" panose="030F0702030302020204" pitchFamily="66" charset="0"/>
              </a:rPr>
              <a:t>The reason behind different energies between the various subshells of the same shell is that there exists a mutual repulsion among the electrons in multi-electron atoms. The stability of multi-electron atom is due to the bigger magnitude of attractive force between nucleus and electrons as compared to the forces of repulsion between electrons of the inner shell and outer shell. This is known as the </a:t>
            </a:r>
            <a:r>
              <a:rPr lang="en-GB" altLang="en-US" dirty="0">
                <a:solidFill>
                  <a:srgbClr val="FF0000"/>
                </a:solidFill>
                <a:latin typeface="Comic Sans MS" panose="030F0702030302020204" pitchFamily="66" charset="0"/>
              </a:rPr>
              <a:t>shielding of the outer shell electrons from the nucleus by the inner shell electrons</a:t>
            </a:r>
          </a:p>
        </p:txBody>
      </p:sp>
      <p:sp>
        <p:nvSpPr>
          <p:cNvPr id="3" name="Slide Number Placeholder 2">
            <a:extLst>
              <a:ext uri="{FF2B5EF4-FFF2-40B4-BE49-F238E27FC236}">
                <a16:creationId xmlns:a16="http://schemas.microsoft.com/office/drawing/2014/main" xmlns="" id="{F9C936C9-98B3-410E-B4DE-B477676AC9AD}"/>
              </a:ext>
            </a:extLst>
          </p:cNvPr>
          <p:cNvSpPr>
            <a:spLocks noGrp="1"/>
          </p:cNvSpPr>
          <p:nvPr>
            <p:ph type="sldNum" sz="quarter" idx="10"/>
          </p:nvPr>
        </p:nvSpPr>
        <p:spPr/>
        <p:txBody>
          <a:bodyPr/>
          <a:lstStyle/>
          <a:p>
            <a:pPr>
              <a:defRPr/>
            </a:pPr>
            <a:fld id="{48CF3653-D976-4866-8DF3-9F35465A07AF}" type="slidenum">
              <a:rPr lang="en-US" altLang="en-US"/>
              <a:pPr>
                <a:defRPr/>
              </a:pPr>
              <a:t>5</a:t>
            </a:fld>
            <a:endParaRPr lang="en-US" altLang="en-US"/>
          </a:p>
        </p:txBody>
      </p:sp>
    </p:spTree>
    <p:extLst>
      <p:ext uri="{BB962C8B-B14F-4D97-AF65-F5344CB8AC3E}">
        <p14:creationId xmlns:p14="http://schemas.microsoft.com/office/powerpoint/2010/main" xmlns="" val="4095434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4" grpId="0"/>
      <p:bldP spid="20485" grpId="0"/>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Rounded Corners 1">
            <a:extLst>
              <a:ext uri="{FF2B5EF4-FFF2-40B4-BE49-F238E27FC236}">
                <a16:creationId xmlns:a16="http://schemas.microsoft.com/office/drawing/2014/main" xmlns="" id="{D44E92C1-3B21-4C9A-8D43-E6379BEA71A7}"/>
              </a:ext>
            </a:extLst>
          </p:cNvPr>
          <p:cNvSpPr>
            <a:spLocks noChangeArrowheads="1"/>
          </p:cNvSpPr>
          <p:nvPr/>
        </p:nvSpPr>
        <p:spPr bwMode="auto">
          <a:xfrm>
            <a:off x="0" y="0"/>
            <a:ext cx="9144000" cy="2265363"/>
          </a:xfrm>
          <a:prstGeom prst="roundRect">
            <a:avLst>
              <a:gd name="adj" fmla="val 16667"/>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a:r>
              <a:rPr lang="en-GB" altLang="en-US" sz="2000" dirty="0">
                <a:solidFill>
                  <a:srgbClr val="FF0000"/>
                </a:solidFill>
                <a:latin typeface="Comic Sans MS" panose="030F0702030302020204" pitchFamily="66" charset="0"/>
              </a:rPr>
              <a:t>Shielding effect or screening effect: </a:t>
            </a:r>
            <a:r>
              <a:rPr lang="en-GB" altLang="en-US" sz="2000" b="0" dirty="0">
                <a:latin typeface="Comic Sans MS" panose="030F0702030302020204" pitchFamily="66" charset="0"/>
              </a:rPr>
              <a:t>Due to the presence of electrons in the inner shells, the electron in the outer shell will not experience the full positive charge on the nucleus.</a:t>
            </a:r>
          </a:p>
          <a:p>
            <a:pPr algn="just"/>
            <a:r>
              <a:rPr lang="en-GB" altLang="en-US" sz="2000" b="0" dirty="0">
                <a:latin typeface="Comic Sans MS" panose="030F0702030302020204" pitchFamily="66" charset="0"/>
              </a:rPr>
              <a:t>So, due to the screening effect, the net positive charge experienced by the electron from the nucleus is lowered and is known as effective nuclear charge. Effective nuclear charge experienced by the orbital decreases with increase of azimuthal quantum number (l).</a:t>
            </a:r>
          </a:p>
        </p:txBody>
      </p:sp>
      <p:sp>
        <p:nvSpPr>
          <p:cNvPr id="72707" name="Rectangle 2">
            <a:extLst>
              <a:ext uri="{FF2B5EF4-FFF2-40B4-BE49-F238E27FC236}">
                <a16:creationId xmlns:a16="http://schemas.microsoft.com/office/drawing/2014/main" xmlns="" id="{0EC19319-526F-49A0-98DC-089A465D59D5}"/>
              </a:ext>
            </a:extLst>
          </p:cNvPr>
          <p:cNvSpPr>
            <a:spLocks noChangeArrowheads="1"/>
          </p:cNvSpPr>
          <p:nvPr/>
        </p:nvSpPr>
        <p:spPr bwMode="auto">
          <a:xfrm>
            <a:off x="0" y="2405063"/>
            <a:ext cx="5022850" cy="4452937"/>
          </a:xfrm>
          <a:prstGeom prst="rect">
            <a:avLst/>
          </a:prstGeom>
          <a:solidFill>
            <a:srgbClr val="FFFF00"/>
          </a:solidFill>
          <a:ln w="9525" algn="ctr">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1400">
                <a:solidFill>
                  <a:srgbClr val="222222"/>
                </a:solidFill>
                <a:latin typeface="Comic Sans MS" panose="030F0702030302020204" pitchFamily="66" charset="0"/>
              </a:rPr>
              <a:t>Question 1</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The orbital with maximum energy is</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(a) 3d</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(b) 5p</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(c) 4s</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(d) 6d</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Solution</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As per n+l rule</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Question 2</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Energy of atomic orbitals in a particular shell is in the order</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(a) s</a:t>
            </a:r>
            <a:r>
              <a:rPr lang="en-GB" altLang="en-US" sz="1400">
                <a:latin typeface="Comic Sans MS" panose="030F0702030302020204" pitchFamily="66" charset="0"/>
              </a:rPr>
              <a:t>&lt;p&lt;d&lt;f</a:t>
            </a:r>
            <a:br>
              <a:rPr lang="en-GB" altLang="en-US" sz="1400">
                <a:latin typeface="Comic Sans MS" panose="030F0702030302020204" pitchFamily="66" charset="0"/>
              </a:rPr>
            </a:br>
            <a:r>
              <a:rPr lang="en-GB" altLang="en-US" sz="1400">
                <a:latin typeface="Comic Sans MS" panose="030F0702030302020204" pitchFamily="66" charset="0"/>
              </a:rPr>
              <a:t> (b) s&gt;p&gt;d&gt;f</a:t>
            </a:r>
            <a:br>
              <a:rPr lang="en-GB" altLang="en-US" sz="1400">
                <a:latin typeface="Comic Sans MS" panose="030F0702030302020204" pitchFamily="66" charset="0"/>
              </a:rPr>
            </a:br>
            <a:r>
              <a:rPr lang="en-GB" altLang="en-US" sz="1400">
                <a:latin typeface="Comic Sans MS" panose="030F0702030302020204" pitchFamily="66" charset="0"/>
              </a:rPr>
              <a:t>(c) p&lt;d&lt;f&lt;s</a:t>
            </a:r>
            <a:br>
              <a:rPr lang="en-GB" altLang="en-US" sz="1400">
                <a:latin typeface="Comic Sans MS" panose="030F0702030302020204" pitchFamily="66" charset="0"/>
              </a:rPr>
            </a:br>
            <a:r>
              <a:rPr lang="en-GB" altLang="en-US" sz="1400">
                <a:latin typeface="Comic Sans MS" panose="030F0702030302020204" pitchFamily="66" charset="0"/>
              </a:rPr>
              <a:t> (d) f&gt;d&gt;s&gt;p</a:t>
            </a:r>
            <a:br>
              <a:rPr lang="en-GB" altLang="en-US" sz="1400">
                <a:latin typeface="Comic Sans MS" panose="030F0702030302020204" pitchFamily="66" charset="0"/>
              </a:rPr>
            </a:br>
            <a:r>
              <a:rPr lang="en-GB" altLang="en-US" sz="1400">
                <a:latin typeface="Comic Sans MS" panose="030F0702030302020204" pitchFamily="66" charset="0"/>
              </a:rPr>
              <a:t>Solution</a:t>
            </a:r>
            <a:br>
              <a:rPr lang="en-GB" altLang="en-US" sz="1400">
                <a:latin typeface="Comic Sans MS" panose="030F0702030302020204" pitchFamily="66" charset="0"/>
              </a:rPr>
            </a:br>
            <a:r>
              <a:rPr lang="en-GB" altLang="en-US" sz="1400" b="0">
                <a:latin typeface="Comic Sans MS" panose="030F0702030302020204" pitchFamily="66" charset="0"/>
              </a:rPr>
              <a:t>As per n+l rule</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latin typeface="Comic Sans MS" panose="030F0702030302020204" pitchFamily="66" charset="0"/>
              </a:rPr>
              <a:t/>
            </a:r>
            <a:br>
              <a:rPr lang="en-GB" altLang="en-US" sz="1400">
                <a:latin typeface="Comic Sans MS" panose="030F0702030302020204" pitchFamily="66" charset="0"/>
              </a:rPr>
            </a:br>
            <a:endParaRPr lang="en-GB" altLang="en-US" sz="2400" b="0">
              <a:latin typeface="Comic Sans MS" panose="030F0702030302020204" pitchFamily="66" charset="0"/>
            </a:endParaRPr>
          </a:p>
        </p:txBody>
      </p:sp>
      <p:sp>
        <p:nvSpPr>
          <p:cNvPr id="72708" name="Rectangle 3">
            <a:extLst>
              <a:ext uri="{FF2B5EF4-FFF2-40B4-BE49-F238E27FC236}">
                <a16:creationId xmlns:a16="http://schemas.microsoft.com/office/drawing/2014/main" xmlns="" id="{49D5AD91-E65C-473B-A21D-A440C45C775D}"/>
              </a:ext>
            </a:extLst>
          </p:cNvPr>
          <p:cNvSpPr>
            <a:spLocks noChangeArrowheads="1"/>
          </p:cNvSpPr>
          <p:nvPr/>
        </p:nvSpPr>
        <p:spPr bwMode="auto">
          <a:xfrm>
            <a:off x="4572000" y="2403475"/>
            <a:ext cx="4572000" cy="4452938"/>
          </a:xfrm>
          <a:prstGeom prst="rect">
            <a:avLst/>
          </a:prstGeom>
          <a:solidFill>
            <a:srgbClr val="FFFF00"/>
          </a:solidFill>
          <a:ln w="9525" algn="ctr">
            <a:solidFill>
              <a:schemeClr val="tx1"/>
            </a:solidFill>
            <a:round/>
            <a:headEnd/>
            <a:tailEnd/>
          </a:ln>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1400">
                <a:solidFill>
                  <a:srgbClr val="222222"/>
                </a:solidFill>
                <a:latin typeface="Comic Sans MS" panose="030F0702030302020204" pitchFamily="66" charset="0"/>
              </a:rPr>
              <a:t>Question 3</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The energy of an electron of 2py orbital is</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(a) Greater than that of 2p</a:t>
            </a:r>
            <a:r>
              <a:rPr lang="en-GB" altLang="en-US" sz="1400" b="0" baseline="-25000">
                <a:solidFill>
                  <a:srgbClr val="222222"/>
                </a:solidFill>
                <a:latin typeface="Comic Sans MS" panose="030F0702030302020204" pitchFamily="66" charset="0"/>
              </a:rPr>
              <a:t>x</a:t>
            </a:r>
            <a:r>
              <a:rPr lang="en-GB" altLang="en-US" sz="1400" b="0">
                <a:solidFill>
                  <a:srgbClr val="222222"/>
                </a:solidFill>
                <a:latin typeface="Comic Sans MS" panose="030F0702030302020204" pitchFamily="66" charset="0"/>
              </a:rPr>
              <a:t> orbital</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(b) Less than that of  2p</a:t>
            </a:r>
            <a:r>
              <a:rPr lang="en-GB" altLang="en-US" sz="1400" b="0" baseline="-25000">
                <a:solidFill>
                  <a:srgbClr val="222222"/>
                </a:solidFill>
                <a:latin typeface="Comic Sans MS" panose="030F0702030302020204" pitchFamily="66" charset="0"/>
              </a:rPr>
              <a:t>x </a:t>
            </a:r>
            <a:r>
              <a:rPr lang="en-GB" altLang="en-US" sz="1400" b="0">
                <a:solidFill>
                  <a:srgbClr val="222222"/>
                </a:solidFill>
                <a:latin typeface="Comic Sans MS" panose="030F0702030302020204" pitchFamily="66" charset="0"/>
              </a:rPr>
              <a:t> orbital</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(c) Equal to that of 2s orbital</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b="0">
                <a:solidFill>
                  <a:srgbClr val="222222"/>
                </a:solidFill>
                <a:latin typeface="Comic Sans MS" panose="030F0702030302020204" pitchFamily="66" charset="0"/>
              </a:rPr>
              <a:t>(d) Same as that of 2p</a:t>
            </a:r>
            <a:r>
              <a:rPr lang="en-GB" altLang="en-US" sz="1400" b="0" baseline="-25000">
                <a:solidFill>
                  <a:srgbClr val="222222"/>
                </a:solidFill>
                <a:latin typeface="Comic Sans MS" panose="030F0702030302020204" pitchFamily="66" charset="0"/>
              </a:rPr>
              <a:t>z</a:t>
            </a:r>
            <a:r>
              <a:rPr lang="en-GB" altLang="en-US" sz="1400" b="0">
                <a:solidFill>
                  <a:srgbClr val="222222"/>
                </a:solidFill>
                <a:latin typeface="Comic Sans MS" panose="030F0702030302020204" pitchFamily="66" charset="0"/>
              </a:rPr>
              <a:t> orbital</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Solution</a:t>
            </a:r>
            <a:r>
              <a:rPr lang="en-GB" altLang="en-US" sz="1400">
                <a:latin typeface="Comic Sans MS" panose="030F0702030302020204" pitchFamily="66" charset="0"/>
              </a:rPr>
              <a:t/>
            </a:r>
            <a:br>
              <a:rPr lang="en-GB" altLang="en-US" sz="1400">
                <a:latin typeface="Comic Sans MS" panose="030F0702030302020204" pitchFamily="66" charset="0"/>
              </a:rPr>
            </a:br>
            <a:endParaRPr lang="en-GB" altLang="en-US" sz="1400" b="0">
              <a:solidFill>
                <a:srgbClr val="222222"/>
              </a:solidFill>
              <a:latin typeface="Comic Sans MS" panose="030F0702030302020204" pitchFamily="66" charset="0"/>
            </a:endParaRPr>
          </a:p>
          <a:p>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Question 4</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Which elements belong to the same period?</a:t>
            </a:r>
            <a:r>
              <a:rPr lang="en-GB" altLang="en-US" sz="1400">
                <a:latin typeface="Comic Sans MS" panose="030F0702030302020204" pitchFamily="66" charset="0"/>
              </a:rPr>
              <a:t/>
            </a:r>
            <a:br>
              <a:rPr lang="en-GB" altLang="en-US" sz="1400">
                <a:latin typeface="Comic Sans MS" panose="030F0702030302020204" pitchFamily="66" charset="0"/>
              </a:rPr>
            </a:br>
            <a:r>
              <a:rPr lang="en-GB" altLang="en-US" sz="1400">
                <a:solidFill>
                  <a:srgbClr val="222222"/>
                </a:solidFill>
                <a:latin typeface="Comic Sans MS" panose="030F0702030302020204" pitchFamily="66" charset="0"/>
              </a:rPr>
              <a:t>Q -1s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2p</a:t>
            </a:r>
            <a:r>
              <a:rPr lang="en-GB" altLang="en-US" sz="1400" baseline="30000">
                <a:solidFill>
                  <a:srgbClr val="222222"/>
                </a:solidFill>
                <a:latin typeface="Comic Sans MS" panose="030F0702030302020204" pitchFamily="66" charset="0"/>
              </a:rPr>
              <a:t>1</a:t>
            </a:r>
            <a:r>
              <a:rPr lang="en-GB" altLang="en-US" sz="1400">
                <a:solidFill>
                  <a:srgbClr val="222222"/>
                </a:solidFill>
                <a:latin typeface="Comic Sans MS" panose="030F0702030302020204" pitchFamily="66" charset="0"/>
              </a:rPr>
              <a:t>;</a:t>
            </a:r>
          </a:p>
          <a:p>
            <a:r>
              <a:rPr lang="en-GB" altLang="en-US" sz="1400">
                <a:solidFill>
                  <a:srgbClr val="222222"/>
                </a:solidFill>
                <a:latin typeface="Comic Sans MS" panose="030F0702030302020204" pitchFamily="66" charset="0"/>
              </a:rPr>
              <a:t>R - 1s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2p</a:t>
            </a:r>
            <a:r>
              <a:rPr lang="en-GB" altLang="en-US" sz="1400" baseline="30000">
                <a:solidFill>
                  <a:srgbClr val="222222"/>
                </a:solidFill>
                <a:latin typeface="Comic Sans MS" panose="030F0702030302020204" pitchFamily="66" charset="0"/>
              </a:rPr>
              <a:t>6</a:t>
            </a:r>
            <a:r>
              <a:rPr lang="en-GB" altLang="en-US" sz="1400">
                <a:solidFill>
                  <a:srgbClr val="222222"/>
                </a:solidFill>
                <a:latin typeface="Comic Sans MS" panose="030F0702030302020204" pitchFamily="66" charset="0"/>
              </a:rPr>
              <a:t>3s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a:t>
            </a:r>
          </a:p>
          <a:p>
            <a:r>
              <a:rPr lang="en-GB" altLang="en-US" sz="1400">
                <a:solidFill>
                  <a:srgbClr val="222222"/>
                </a:solidFill>
                <a:latin typeface="Comic Sans MS" panose="030F0702030302020204" pitchFamily="66" charset="0"/>
              </a:rPr>
              <a:t>S - 1s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2p</a:t>
            </a:r>
            <a:r>
              <a:rPr lang="en-GB" altLang="en-US" sz="1400" baseline="30000">
                <a:solidFill>
                  <a:srgbClr val="222222"/>
                </a:solidFill>
                <a:latin typeface="Comic Sans MS" panose="030F0702030302020204" pitchFamily="66" charset="0"/>
              </a:rPr>
              <a:t>6</a:t>
            </a:r>
            <a:r>
              <a:rPr lang="en-GB" altLang="en-US" sz="1400">
                <a:solidFill>
                  <a:srgbClr val="222222"/>
                </a:solidFill>
                <a:latin typeface="Comic Sans MS" panose="030F0702030302020204" pitchFamily="66" charset="0"/>
              </a:rPr>
              <a:t>3s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3p</a:t>
            </a:r>
            <a:r>
              <a:rPr lang="en-GB" altLang="en-US" sz="1400" baseline="30000">
                <a:solidFill>
                  <a:srgbClr val="222222"/>
                </a:solidFill>
                <a:latin typeface="Comic Sans MS" panose="030F0702030302020204" pitchFamily="66" charset="0"/>
              </a:rPr>
              <a:t>1</a:t>
            </a:r>
            <a:r>
              <a:rPr lang="en-GB" altLang="en-US" sz="1400">
                <a:solidFill>
                  <a:srgbClr val="222222"/>
                </a:solidFill>
                <a:latin typeface="Comic Sans MS" panose="030F0702030302020204" pitchFamily="66" charset="0"/>
              </a:rPr>
              <a:t>;</a:t>
            </a:r>
          </a:p>
          <a:p>
            <a:r>
              <a:rPr lang="en-GB" altLang="en-US" sz="1400">
                <a:solidFill>
                  <a:srgbClr val="222222"/>
                </a:solidFill>
                <a:latin typeface="Comic Sans MS" panose="030F0702030302020204" pitchFamily="66" charset="0"/>
              </a:rPr>
              <a:t>T - 1s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2p</a:t>
            </a:r>
            <a:r>
              <a:rPr lang="en-GB" altLang="en-US" sz="1400" baseline="30000">
                <a:solidFill>
                  <a:srgbClr val="222222"/>
                </a:solidFill>
                <a:latin typeface="Comic Sans MS" panose="030F0702030302020204" pitchFamily="66" charset="0"/>
              </a:rPr>
              <a:t>6</a:t>
            </a:r>
          </a:p>
          <a:p>
            <a:r>
              <a:rPr lang="en-GB" altLang="en-US" sz="1400">
                <a:solidFill>
                  <a:srgbClr val="222222"/>
                </a:solidFill>
                <a:latin typeface="Comic Sans MS" panose="030F0702030302020204" pitchFamily="66" charset="0"/>
              </a:rPr>
              <a:t>U - 1s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2p</a:t>
            </a:r>
            <a:r>
              <a:rPr lang="en-GB" altLang="en-US" sz="1400" baseline="30000">
                <a:solidFill>
                  <a:srgbClr val="222222"/>
                </a:solidFill>
                <a:latin typeface="Comic Sans MS" panose="030F0702030302020204" pitchFamily="66" charset="0"/>
              </a:rPr>
              <a:t>6</a:t>
            </a:r>
            <a:r>
              <a:rPr lang="en-GB" altLang="en-US" sz="1400">
                <a:solidFill>
                  <a:srgbClr val="222222"/>
                </a:solidFill>
                <a:latin typeface="Comic Sans MS" panose="030F0702030302020204" pitchFamily="66" charset="0"/>
              </a:rPr>
              <a:t>3s</a:t>
            </a:r>
            <a:r>
              <a:rPr lang="en-GB" altLang="en-US" sz="1400" baseline="30000">
                <a:solidFill>
                  <a:srgbClr val="222222"/>
                </a:solidFill>
                <a:latin typeface="Comic Sans MS" panose="030F0702030302020204" pitchFamily="66" charset="0"/>
              </a:rPr>
              <a:t>2</a:t>
            </a:r>
            <a:r>
              <a:rPr lang="en-GB" altLang="en-US" sz="1400">
                <a:solidFill>
                  <a:srgbClr val="222222"/>
                </a:solidFill>
                <a:latin typeface="Comic Sans MS" panose="030F0702030302020204" pitchFamily="66" charset="0"/>
              </a:rPr>
              <a:t>3p</a:t>
            </a:r>
            <a:r>
              <a:rPr lang="en-GB" altLang="en-US" sz="1400" baseline="30000">
                <a:solidFill>
                  <a:srgbClr val="222222"/>
                </a:solidFill>
                <a:latin typeface="Comic Sans MS" panose="030F0702030302020204" pitchFamily="66" charset="0"/>
              </a:rPr>
              <a:t>5</a:t>
            </a:r>
            <a:r>
              <a:rPr lang="en-GB" altLang="en-US" sz="1400">
                <a:solidFill>
                  <a:srgbClr val="222222"/>
                </a:solidFill>
                <a:latin typeface="Comic Sans MS" panose="030F0702030302020204" pitchFamily="66" charset="0"/>
              </a:rPr>
              <a:t>.</a:t>
            </a:r>
          </a:p>
          <a:p>
            <a:r>
              <a:rPr lang="en-GB" altLang="en-US" sz="1400">
                <a:latin typeface="Comic Sans MS" panose="030F0702030302020204" pitchFamily="66" charset="0"/>
              </a:rPr>
              <a:t>Solution</a:t>
            </a:r>
            <a:br>
              <a:rPr lang="en-GB" altLang="en-US" sz="1400">
                <a:latin typeface="Comic Sans MS" panose="030F0702030302020204" pitchFamily="66" charset="0"/>
              </a:rPr>
            </a:br>
            <a:r>
              <a:rPr lang="en-GB" altLang="en-US" sz="1400">
                <a:latin typeface="Comic Sans MS" panose="030F0702030302020204" pitchFamily="66" charset="0"/>
              </a:rPr>
              <a:t>                         </a:t>
            </a:r>
            <a:endParaRPr lang="en-GB" altLang="en-US" sz="2400" b="0">
              <a:latin typeface="Comic Sans MS" panose="030F0702030302020204" pitchFamily="66" charset="0"/>
            </a:endParaRPr>
          </a:p>
        </p:txBody>
      </p:sp>
      <p:sp>
        <p:nvSpPr>
          <p:cNvPr id="6" name="Oval 5">
            <a:extLst>
              <a:ext uri="{FF2B5EF4-FFF2-40B4-BE49-F238E27FC236}">
                <a16:creationId xmlns:a16="http://schemas.microsoft.com/office/drawing/2014/main" xmlns="" id="{672EBD29-E1E8-42FD-A179-6B09C14D0B71}"/>
              </a:ext>
            </a:extLst>
          </p:cNvPr>
          <p:cNvSpPr>
            <a:spLocks noChangeArrowheads="1"/>
          </p:cNvSpPr>
          <p:nvPr/>
        </p:nvSpPr>
        <p:spPr bwMode="auto">
          <a:xfrm>
            <a:off x="1406524" y="3784160"/>
            <a:ext cx="727075" cy="711640"/>
          </a:xfrm>
          <a:prstGeom prst="ellipse">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2000" b="0" dirty="0">
                <a:latin typeface="Comic Sans MS" panose="030F0702030302020204" pitchFamily="66" charset="0"/>
              </a:rPr>
              <a:t>D</a:t>
            </a:r>
          </a:p>
        </p:txBody>
      </p:sp>
      <p:sp>
        <p:nvSpPr>
          <p:cNvPr id="7" name="Oval 6">
            <a:extLst>
              <a:ext uri="{FF2B5EF4-FFF2-40B4-BE49-F238E27FC236}">
                <a16:creationId xmlns:a16="http://schemas.microsoft.com/office/drawing/2014/main" xmlns="" id="{56E6FAB9-D609-4A4A-AF81-3B9562159F0A}"/>
              </a:ext>
            </a:extLst>
          </p:cNvPr>
          <p:cNvSpPr>
            <a:spLocks noChangeArrowheads="1"/>
          </p:cNvSpPr>
          <p:nvPr/>
        </p:nvSpPr>
        <p:spPr bwMode="auto">
          <a:xfrm>
            <a:off x="4654550" y="6116638"/>
            <a:ext cx="3856038" cy="538162"/>
          </a:xfrm>
          <a:prstGeom prst="ellipse">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2000" b="0" dirty="0">
                <a:latin typeface="Comic Sans MS" panose="030F0702030302020204" pitchFamily="66" charset="0"/>
              </a:rPr>
              <a:t>Q &amp; T. and </a:t>
            </a:r>
            <a:r>
              <a:rPr lang="en-GB" altLang="en-US" sz="2000" b="0" dirty="0" smtClean="0">
                <a:latin typeface="Comic Sans MS" panose="030F0702030302020204" pitchFamily="66" charset="0"/>
              </a:rPr>
              <a:t>S </a:t>
            </a:r>
            <a:r>
              <a:rPr lang="en-GB" altLang="en-US" sz="2000" b="0" dirty="0">
                <a:latin typeface="Comic Sans MS" panose="030F0702030302020204" pitchFamily="66" charset="0"/>
              </a:rPr>
              <a:t>&amp; U.</a:t>
            </a:r>
            <a:br>
              <a:rPr lang="en-GB" altLang="en-US" sz="2000" b="0" dirty="0">
                <a:latin typeface="Comic Sans MS" panose="030F0702030302020204" pitchFamily="66" charset="0"/>
              </a:rPr>
            </a:br>
            <a:r>
              <a:rPr lang="en-GB" altLang="en-US" sz="2000" b="0" dirty="0">
                <a:latin typeface="Comic Sans MS" panose="030F0702030302020204" pitchFamily="66" charset="0"/>
              </a:rPr>
              <a:t/>
            </a:r>
            <a:br>
              <a:rPr lang="en-GB" altLang="en-US" sz="2000" b="0" dirty="0">
                <a:latin typeface="Comic Sans MS" panose="030F0702030302020204" pitchFamily="66" charset="0"/>
              </a:rPr>
            </a:br>
            <a:endParaRPr lang="en-GB" altLang="en-US" sz="2000" b="0" dirty="0">
              <a:latin typeface="Comic Sans MS" panose="030F0702030302020204" pitchFamily="66" charset="0"/>
            </a:endParaRPr>
          </a:p>
        </p:txBody>
      </p:sp>
      <p:sp>
        <p:nvSpPr>
          <p:cNvPr id="8" name="Oval 7">
            <a:extLst>
              <a:ext uri="{FF2B5EF4-FFF2-40B4-BE49-F238E27FC236}">
                <a16:creationId xmlns:a16="http://schemas.microsoft.com/office/drawing/2014/main" xmlns="" id="{0645B7F8-B817-4A54-8AFD-29736D43F0A5}"/>
              </a:ext>
            </a:extLst>
          </p:cNvPr>
          <p:cNvSpPr>
            <a:spLocks noChangeArrowheads="1"/>
          </p:cNvSpPr>
          <p:nvPr/>
        </p:nvSpPr>
        <p:spPr bwMode="auto">
          <a:xfrm>
            <a:off x="4679950" y="3919538"/>
            <a:ext cx="450850" cy="407987"/>
          </a:xfrm>
          <a:prstGeom prst="ellipse">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2000" b="0" dirty="0">
                <a:latin typeface="Comic Sans MS" panose="030F0702030302020204" pitchFamily="66" charset="0"/>
              </a:rPr>
              <a:t>D</a:t>
            </a:r>
          </a:p>
        </p:txBody>
      </p:sp>
      <p:sp>
        <p:nvSpPr>
          <p:cNvPr id="9" name="Oval 8">
            <a:extLst>
              <a:ext uri="{FF2B5EF4-FFF2-40B4-BE49-F238E27FC236}">
                <a16:creationId xmlns:a16="http://schemas.microsoft.com/office/drawing/2014/main" xmlns="" id="{15E4B08E-4A82-482E-B0D1-3D7D991F8636}"/>
              </a:ext>
            </a:extLst>
          </p:cNvPr>
          <p:cNvSpPr>
            <a:spLocks noChangeArrowheads="1"/>
          </p:cNvSpPr>
          <p:nvPr/>
        </p:nvSpPr>
        <p:spPr bwMode="auto">
          <a:xfrm>
            <a:off x="1400175" y="5900738"/>
            <a:ext cx="449263" cy="407987"/>
          </a:xfrm>
          <a:prstGeom prst="ellipse">
            <a:avLst/>
          </a:prstGeom>
          <a:solidFill>
            <a:schemeClr val="accent4"/>
          </a:solidFill>
          <a:ln w="9525" algn="ctr">
            <a:solidFill>
              <a:schemeClr val="tx1"/>
            </a:solidFill>
            <a:round/>
            <a:headEnd/>
            <a:tailEnd/>
          </a:ln>
          <a:effec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altLang="en-US" sz="2000" b="0" dirty="0">
                <a:latin typeface="Comic Sans MS" panose="030F0702030302020204" pitchFamily="66" charset="0"/>
              </a:rPr>
              <a:t>A</a:t>
            </a:r>
          </a:p>
        </p:txBody>
      </p:sp>
      <p:sp>
        <p:nvSpPr>
          <p:cNvPr id="10" name="Slide Number Placeholder 9">
            <a:extLst>
              <a:ext uri="{FF2B5EF4-FFF2-40B4-BE49-F238E27FC236}">
                <a16:creationId xmlns:a16="http://schemas.microsoft.com/office/drawing/2014/main" xmlns="" id="{4455FDDD-A5B8-488A-9C3E-F2B140AF8576}"/>
              </a:ext>
            </a:extLst>
          </p:cNvPr>
          <p:cNvSpPr>
            <a:spLocks noGrp="1"/>
          </p:cNvSpPr>
          <p:nvPr>
            <p:ph type="sldNum" sz="quarter" idx="10"/>
          </p:nvPr>
        </p:nvSpPr>
        <p:spPr/>
        <p:txBody>
          <a:bodyPr/>
          <a:lstStyle/>
          <a:p>
            <a:pPr>
              <a:defRPr/>
            </a:pPr>
            <a:fld id="{61312BD2-9261-4721-8C6C-A5D8B6D20133}" type="slidenum">
              <a:rPr lang="en-US" altLang="en-US"/>
              <a:pPr>
                <a:defRPr/>
              </a:pPr>
              <a:t>6</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2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8">
            <a:extLst>
              <a:ext uri="{FF2B5EF4-FFF2-40B4-BE49-F238E27FC236}">
                <a16:creationId xmlns:a16="http://schemas.microsoft.com/office/drawing/2014/main" xmlns="" id="{C3EED0F3-D4FA-44CC-BA8E-5B44B9AC316E}"/>
              </a:ext>
            </a:extLst>
          </p:cNvPr>
          <p:cNvSpPr>
            <a:spLocks noChangeArrowheads="1"/>
          </p:cNvSpPr>
          <p:nvPr/>
        </p:nvSpPr>
        <p:spPr bwMode="auto">
          <a:xfrm>
            <a:off x="33338" y="1447800"/>
            <a:ext cx="9110662" cy="7078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GB" sz="2000" b="0" dirty="0" smtClean="0">
                <a:latin typeface="+mn-lt"/>
              </a:rPr>
              <a:t>Effective nuclear charge (</a:t>
            </a:r>
            <a:r>
              <a:rPr lang="en-GB" sz="2000" b="0" dirty="0" err="1" smtClean="0">
                <a:latin typeface="+mn-lt"/>
              </a:rPr>
              <a:t>Zeff</a:t>
            </a:r>
            <a:r>
              <a:rPr lang="en-GB" sz="2000" b="0" dirty="0" smtClean="0">
                <a:latin typeface="+mn-lt"/>
              </a:rPr>
              <a:t>) on the outer </a:t>
            </a:r>
            <a:r>
              <a:rPr lang="en-GB" sz="2000" b="0" dirty="0" smtClean="0">
                <a:latin typeface="+mn-lt"/>
              </a:rPr>
              <a:t>electrons </a:t>
            </a:r>
            <a:r>
              <a:rPr lang="en-US" altLang="en-US" sz="2000" b="0" dirty="0" smtClean="0">
                <a:latin typeface="+mn-lt"/>
              </a:rPr>
              <a:t>maintain hydrogen-like </a:t>
            </a:r>
            <a:r>
              <a:rPr lang="en-US" altLang="en-US" sz="2000" b="0" dirty="0">
                <a:latin typeface="+mn-lt"/>
              </a:rPr>
              <a:t>orbitals as an approximation, but subshell energies are not equal: </a:t>
            </a:r>
            <a:r>
              <a:rPr lang="en-US" altLang="en-US" sz="2000" b="0" dirty="0" err="1">
                <a:latin typeface="+mj-lt"/>
              </a:rPr>
              <a:t>E</a:t>
            </a:r>
            <a:r>
              <a:rPr lang="en-US" altLang="en-US" sz="2000" b="0" baseline="-25000" dirty="0" err="1">
                <a:latin typeface="+mj-lt"/>
              </a:rPr>
              <a:t>ns</a:t>
            </a:r>
            <a:r>
              <a:rPr lang="en-US" altLang="en-US" sz="2000" b="0" dirty="0">
                <a:latin typeface="+mj-lt"/>
              </a:rPr>
              <a:t> &lt; </a:t>
            </a:r>
            <a:r>
              <a:rPr lang="en-US" altLang="en-US" sz="2000" b="0" dirty="0" err="1">
                <a:latin typeface="+mj-lt"/>
              </a:rPr>
              <a:t>E</a:t>
            </a:r>
            <a:r>
              <a:rPr lang="en-US" altLang="en-US" sz="2000" b="0" baseline="-25000" dirty="0" err="1">
                <a:latin typeface="+mj-lt"/>
              </a:rPr>
              <a:t>np</a:t>
            </a:r>
            <a:r>
              <a:rPr lang="en-US" altLang="en-US" sz="2000" b="0" dirty="0">
                <a:latin typeface="+mj-lt"/>
              </a:rPr>
              <a:t> &lt; E</a:t>
            </a:r>
            <a:r>
              <a:rPr lang="en-US" altLang="en-US" sz="2000" b="0" baseline="-25000" dirty="0">
                <a:latin typeface="+mj-lt"/>
              </a:rPr>
              <a:t>nd</a:t>
            </a:r>
            <a:r>
              <a:rPr lang="en-US" altLang="en-US" sz="2000" b="0" dirty="0">
                <a:latin typeface="+mj-lt"/>
              </a:rPr>
              <a:t> &lt; </a:t>
            </a:r>
            <a:r>
              <a:rPr lang="en-US" altLang="en-US" sz="2000" b="0" dirty="0" err="1">
                <a:latin typeface="+mj-lt"/>
              </a:rPr>
              <a:t>E</a:t>
            </a:r>
            <a:r>
              <a:rPr lang="en-US" altLang="en-US" sz="2000" b="0" baseline="-25000" dirty="0" err="1">
                <a:latin typeface="+mj-lt"/>
              </a:rPr>
              <a:t>nf</a:t>
            </a:r>
            <a:r>
              <a:rPr lang="en-US" altLang="en-US" sz="2000" b="0" dirty="0">
                <a:latin typeface="+mj-lt"/>
              </a:rPr>
              <a:t> </a:t>
            </a:r>
          </a:p>
        </p:txBody>
      </p:sp>
      <p:sp>
        <p:nvSpPr>
          <p:cNvPr id="44036" name="Rectangle 9">
            <a:extLst>
              <a:ext uri="{FF2B5EF4-FFF2-40B4-BE49-F238E27FC236}">
                <a16:creationId xmlns:a16="http://schemas.microsoft.com/office/drawing/2014/main" xmlns="" id="{B93CC091-DDD7-4304-BB0C-EE246FA1122A}"/>
              </a:ext>
            </a:extLst>
          </p:cNvPr>
          <p:cNvSpPr>
            <a:spLocks noChangeArrowheads="1"/>
          </p:cNvSpPr>
          <p:nvPr/>
        </p:nvSpPr>
        <p:spPr bwMode="auto">
          <a:xfrm>
            <a:off x="33338" y="2819400"/>
            <a:ext cx="9110662" cy="286232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just" eaLnBrk="1" hangingPunct="1"/>
            <a:r>
              <a:rPr lang="en-US" altLang="en-US" sz="2000" dirty="0">
                <a:solidFill>
                  <a:srgbClr val="FF0000"/>
                </a:solidFill>
                <a:latin typeface="Calibri" panose="020F0502020204030204" pitchFamily="34" charset="0"/>
                <a:cs typeface="Calibri" panose="020F0502020204030204" pitchFamily="34" charset="0"/>
              </a:rPr>
              <a:t>Effective nuclear charge (Z</a:t>
            </a:r>
            <a:r>
              <a:rPr lang="en-US" altLang="en-US" sz="2000" baseline="-25000" dirty="0">
                <a:solidFill>
                  <a:srgbClr val="FF0000"/>
                </a:solidFill>
                <a:latin typeface="Calibri" panose="020F0502020204030204" pitchFamily="34" charset="0"/>
                <a:cs typeface="Calibri" panose="020F0502020204030204" pitchFamily="34" charset="0"/>
              </a:rPr>
              <a:t>eff</a:t>
            </a:r>
            <a:r>
              <a:rPr lang="en-US" altLang="en-US" sz="2000" dirty="0">
                <a:solidFill>
                  <a:srgbClr val="FF0000"/>
                </a:solidFill>
                <a:latin typeface="Calibri" panose="020F0502020204030204" pitchFamily="34" charset="0"/>
                <a:cs typeface="Calibri" panose="020F0502020204030204" pitchFamily="34" charset="0"/>
              </a:rPr>
              <a:t>) </a:t>
            </a:r>
            <a:r>
              <a:rPr lang="en-GB" altLang="en-US" sz="2000" b="0" dirty="0">
                <a:latin typeface="Calibri" panose="020F0502020204030204" pitchFamily="34" charset="0"/>
                <a:cs typeface="Calibri" panose="020F0502020204030204" pitchFamily="34" charset="0"/>
              </a:rPr>
              <a:t>is the net positive charge experienced by valence electrons. The magnitude of the shielding effect is difficult to calculate precisely. As an approximation, we can estimate the effective nuclear charge on each electron. It can be approximated by the equation: </a:t>
            </a:r>
            <a:r>
              <a:rPr lang="en-GB" altLang="en-US" sz="2000" dirty="0">
                <a:solidFill>
                  <a:srgbClr val="FF0000"/>
                </a:solidFill>
                <a:latin typeface="Calibri" panose="020F0502020204030204" pitchFamily="34" charset="0"/>
                <a:cs typeface="Calibri" panose="020F0502020204030204" pitchFamily="34" charset="0"/>
              </a:rPr>
              <a:t>Z</a:t>
            </a:r>
            <a:r>
              <a:rPr lang="en-GB" altLang="en-US" sz="2000" baseline="-25000" dirty="0">
                <a:solidFill>
                  <a:srgbClr val="FF0000"/>
                </a:solidFill>
                <a:latin typeface="Calibri" panose="020F0502020204030204" pitchFamily="34" charset="0"/>
                <a:cs typeface="Calibri" panose="020F0502020204030204" pitchFamily="34" charset="0"/>
              </a:rPr>
              <a:t>eff</a:t>
            </a:r>
            <a:r>
              <a:rPr lang="en-GB" altLang="en-US" sz="2000" dirty="0">
                <a:solidFill>
                  <a:srgbClr val="FF0000"/>
                </a:solidFill>
                <a:latin typeface="Calibri" panose="020F0502020204030204" pitchFamily="34" charset="0"/>
                <a:cs typeface="Calibri" panose="020F0502020204030204" pitchFamily="34" charset="0"/>
              </a:rPr>
              <a:t> = Z – S</a:t>
            </a:r>
            <a:r>
              <a:rPr lang="en-GB" altLang="en-US" sz="2000" b="0" dirty="0">
                <a:latin typeface="Calibri" panose="020F0502020204030204" pitchFamily="34" charset="0"/>
                <a:cs typeface="Calibri" panose="020F0502020204030204" pitchFamily="34" charset="0"/>
              </a:rPr>
              <a:t>, where </a:t>
            </a:r>
            <a:r>
              <a:rPr lang="en-GB" altLang="en-US" sz="2000" dirty="0">
                <a:solidFill>
                  <a:srgbClr val="FF0000"/>
                </a:solidFill>
                <a:latin typeface="Calibri" panose="020F0502020204030204" pitchFamily="34" charset="0"/>
                <a:cs typeface="Calibri" panose="020F0502020204030204" pitchFamily="34" charset="0"/>
              </a:rPr>
              <a:t>Z </a:t>
            </a:r>
            <a:r>
              <a:rPr lang="en-GB" altLang="en-US" sz="2000" b="0" dirty="0">
                <a:latin typeface="Calibri" panose="020F0502020204030204" pitchFamily="34" charset="0"/>
                <a:cs typeface="Calibri" panose="020F0502020204030204" pitchFamily="34" charset="0"/>
              </a:rPr>
              <a:t>is the atomic number and </a:t>
            </a:r>
            <a:r>
              <a:rPr lang="en-GB" altLang="en-US" sz="2000" dirty="0">
                <a:solidFill>
                  <a:srgbClr val="FF0000"/>
                </a:solidFill>
                <a:latin typeface="Calibri" panose="020F0502020204030204" pitchFamily="34" charset="0"/>
                <a:cs typeface="Calibri" panose="020F0502020204030204" pitchFamily="34" charset="0"/>
              </a:rPr>
              <a:t>S</a:t>
            </a:r>
            <a:r>
              <a:rPr lang="en-GB" altLang="en-US" sz="2000" b="0" dirty="0">
                <a:latin typeface="Calibri" panose="020F0502020204030204" pitchFamily="34" charset="0"/>
                <a:cs typeface="Calibri" panose="020F0502020204030204" pitchFamily="34" charset="0"/>
              </a:rPr>
              <a:t> is the number of shielding electrons. </a:t>
            </a:r>
          </a:p>
          <a:p>
            <a:pPr algn="just" eaLnBrk="1" hangingPunct="1"/>
            <a:endParaRPr lang="en-GB" altLang="en-US" sz="2000" b="0" dirty="0">
              <a:latin typeface="Calibri" panose="020F0502020204030204" pitchFamily="34" charset="0"/>
              <a:cs typeface="Calibri" panose="020F0502020204030204" pitchFamily="34" charset="0"/>
            </a:endParaRPr>
          </a:p>
          <a:p>
            <a:pPr algn="just" eaLnBrk="1" hangingPunct="1"/>
            <a:r>
              <a:rPr lang="en-US" altLang="en-US" sz="2000" b="0" dirty="0" smtClean="0">
                <a:latin typeface="Calibri" panose="020F0502020204030204" pitchFamily="34" charset="0"/>
                <a:cs typeface="Calibri" panose="020F0502020204030204" pitchFamily="34" charset="0"/>
              </a:rPr>
              <a:t>An </a:t>
            </a:r>
            <a:r>
              <a:rPr lang="en-US" altLang="en-US" sz="2000" dirty="0">
                <a:solidFill>
                  <a:srgbClr val="FF0000"/>
                </a:solidFill>
                <a:latin typeface="Calibri" panose="020F0502020204030204" pitchFamily="34" charset="0"/>
                <a:cs typeface="Calibri" panose="020F0502020204030204" pitchFamily="34" charset="0"/>
              </a:rPr>
              <a:t>s</a:t>
            </a:r>
            <a:r>
              <a:rPr lang="en-US" altLang="en-US" sz="2000" dirty="0">
                <a:latin typeface="Calibri" panose="020F0502020204030204" pitchFamily="34" charset="0"/>
                <a:cs typeface="Calibri" panose="020F0502020204030204" pitchFamily="34" charset="0"/>
              </a:rPr>
              <a:t> </a:t>
            </a:r>
            <a:r>
              <a:rPr lang="en-US" altLang="en-US" sz="2000" dirty="0">
                <a:solidFill>
                  <a:srgbClr val="FF0000"/>
                </a:solidFill>
                <a:latin typeface="Calibri" panose="020F0502020204030204" pitchFamily="34" charset="0"/>
                <a:cs typeface="Calibri" panose="020F0502020204030204" pitchFamily="34" charset="0"/>
              </a:rPr>
              <a:t>electron</a:t>
            </a:r>
            <a:r>
              <a:rPr lang="en-US" altLang="en-US" sz="2000" b="0" dirty="0">
                <a:latin typeface="Calibri" panose="020F0502020204030204" pitchFamily="34" charset="0"/>
                <a:cs typeface="Calibri" panose="020F0502020204030204" pitchFamily="34" charset="0"/>
              </a:rPr>
              <a:t> penetrates to the nucleus more than a </a:t>
            </a:r>
            <a:r>
              <a:rPr lang="en-US" altLang="en-US" sz="2000" dirty="0">
                <a:solidFill>
                  <a:srgbClr val="FF0000"/>
                </a:solidFill>
                <a:latin typeface="Calibri" panose="020F0502020204030204" pitchFamily="34" charset="0"/>
                <a:cs typeface="Calibri" panose="020F0502020204030204" pitchFamily="34" charset="0"/>
              </a:rPr>
              <a:t>p</a:t>
            </a:r>
            <a:r>
              <a:rPr lang="en-US" altLang="en-US" sz="2000" b="0" dirty="0">
                <a:latin typeface="Calibri" panose="020F0502020204030204" pitchFamily="34" charset="0"/>
                <a:cs typeface="Calibri" panose="020F0502020204030204" pitchFamily="34" charset="0"/>
              </a:rPr>
              <a:t> </a:t>
            </a:r>
            <a:r>
              <a:rPr lang="en-US" altLang="en-US" sz="2000" dirty="0">
                <a:solidFill>
                  <a:srgbClr val="FF0000"/>
                </a:solidFill>
                <a:latin typeface="Calibri" panose="020F0502020204030204" pitchFamily="34" charset="0"/>
                <a:cs typeface="Calibri" panose="020F0502020204030204" pitchFamily="34" charset="0"/>
              </a:rPr>
              <a:t>electron</a:t>
            </a:r>
            <a:r>
              <a:rPr lang="en-US" altLang="en-US" sz="2000" b="0" dirty="0">
                <a:latin typeface="Calibri" panose="020F0502020204030204" pitchFamily="34" charset="0"/>
                <a:cs typeface="Calibri" panose="020F0502020204030204" pitchFamily="34" charset="0"/>
              </a:rPr>
              <a:t>: a </a:t>
            </a:r>
            <a:r>
              <a:rPr lang="en-US" altLang="en-US" sz="2000" dirty="0">
                <a:solidFill>
                  <a:srgbClr val="FF0000"/>
                </a:solidFill>
                <a:latin typeface="Calibri" panose="020F0502020204030204" pitchFamily="34" charset="0"/>
                <a:cs typeface="Calibri" panose="020F0502020204030204" pitchFamily="34" charset="0"/>
              </a:rPr>
              <a:t>p</a:t>
            </a:r>
            <a:r>
              <a:rPr lang="en-US" altLang="en-US" sz="2000" dirty="0">
                <a:latin typeface="Calibri" panose="020F0502020204030204" pitchFamily="34" charset="0"/>
                <a:cs typeface="Calibri" panose="020F0502020204030204" pitchFamily="34" charset="0"/>
              </a:rPr>
              <a:t> </a:t>
            </a:r>
            <a:r>
              <a:rPr lang="en-US" altLang="en-US" sz="2000" dirty="0">
                <a:solidFill>
                  <a:srgbClr val="FF0000"/>
                </a:solidFill>
                <a:latin typeface="Calibri" panose="020F0502020204030204" pitchFamily="34" charset="0"/>
                <a:cs typeface="Calibri" panose="020F0502020204030204" pitchFamily="34" charset="0"/>
              </a:rPr>
              <a:t>electron</a:t>
            </a:r>
            <a:r>
              <a:rPr lang="en-US" altLang="en-US" sz="2000" dirty="0">
                <a:latin typeface="Calibri" panose="020F0502020204030204" pitchFamily="34" charset="0"/>
                <a:cs typeface="Calibri" panose="020F0502020204030204" pitchFamily="34" charset="0"/>
              </a:rPr>
              <a:t> </a:t>
            </a:r>
            <a:r>
              <a:rPr lang="en-US" altLang="en-US" sz="2000" b="0" dirty="0">
                <a:latin typeface="Calibri" panose="020F0502020204030204" pitchFamily="34" charset="0"/>
                <a:cs typeface="Calibri" panose="020F0502020204030204" pitchFamily="34" charset="0"/>
              </a:rPr>
              <a:t>penetrates to the nucleus more than a </a:t>
            </a:r>
            <a:r>
              <a:rPr lang="en-US" altLang="en-US" sz="2000" dirty="0">
                <a:solidFill>
                  <a:srgbClr val="FF0000"/>
                </a:solidFill>
                <a:latin typeface="Calibri" panose="020F0502020204030204" pitchFamily="34" charset="0"/>
                <a:cs typeface="Calibri" panose="020F0502020204030204" pitchFamily="34" charset="0"/>
              </a:rPr>
              <a:t>d electron</a:t>
            </a:r>
            <a:r>
              <a:rPr lang="en-US" altLang="en-US" sz="2000" b="0" dirty="0">
                <a:latin typeface="Calibri" panose="020F0502020204030204" pitchFamily="34" charset="0"/>
                <a:cs typeface="Calibri" panose="020F0502020204030204" pitchFamily="34" charset="0"/>
              </a:rPr>
              <a:t>: more penetration, more </a:t>
            </a:r>
            <a:r>
              <a:rPr lang="en-US" altLang="en-US" sz="2000" b="0" dirty="0" smtClean="0">
                <a:latin typeface="Calibri" panose="020F0502020204030204" pitchFamily="34" charset="0"/>
                <a:cs typeface="Calibri" panose="020F0502020204030204" pitchFamily="34" charset="0"/>
              </a:rPr>
              <a:t>stability, </a:t>
            </a:r>
            <a:r>
              <a:rPr lang="en-US" altLang="en-US" sz="2000" b="0" dirty="0">
                <a:latin typeface="Calibri" panose="020F0502020204030204" pitchFamily="34" charset="0"/>
                <a:cs typeface="Calibri" panose="020F0502020204030204" pitchFamily="34" charset="0"/>
              </a:rPr>
              <a:t>lower energy</a:t>
            </a:r>
            <a:r>
              <a:rPr lang="en-US" altLang="en-US" sz="2000" b="0" dirty="0">
                <a:latin typeface="Comic Sans MS" panose="030F0702030302020204" pitchFamily="66" charset="0"/>
              </a:rPr>
              <a:t>.</a:t>
            </a:r>
          </a:p>
        </p:txBody>
      </p:sp>
      <p:sp>
        <p:nvSpPr>
          <p:cNvPr id="44037" name="Rectangle 10">
            <a:extLst>
              <a:ext uri="{FF2B5EF4-FFF2-40B4-BE49-F238E27FC236}">
                <a16:creationId xmlns:a16="http://schemas.microsoft.com/office/drawing/2014/main" xmlns="" id="{97121082-8150-49E9-8A0F-D83469BE93F1}"/>
              </a:ext>
            </a:extLst>
          </p:cNvPr>
          <p:cNvSpPr>
            <a:spLocks noChangeArrowheads="1"/>
          </p:cNvSpPr>
          <p:nvPr/>
        </p:nvSpPr>
        <p:spPr bwMode="auto">
          <a:xfrm>
            <a:off x="381000" y="2343090"/>
            <a:ext cx="8242300" cy="4001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lang="en-US" altLang="en-US" sz="2000" dirty="0">
                <a:latin typeface="Comic Sans MS" panose="030F0702030302020204" pitchFamily="66" charset="0"/>
              </a:rPr>
              <a:t>Subshell energies:  E</a:t>
            </a:r>
            <a:r>
              <a:rPr lang="en-US" altLang="en-US" sz="2000" baseline="-25000" dirty="0">
                <a:latin typeface="Comic Sans MS" panose="030F0702030302020204" pitchFamily="66" charset="0"/>
              </a:rPr>
              <a:t>3s</a:t>
            </a:r>
            <a:r>
              <a:rPr lang="en-US" altLang="en-US" sz="2000" dirty="0">
                <a:latin typeface="Comic Sans MS" panose="030F0702030302020204" pitchFamily="66" charset="0"/>
              </a:rPr>
              <a:t> &lt; E</a:t>
            </a:r>
            <a:r>
              <a:rPr lang="en-US" altLang="en-US" sz="2000" baseline="-25000" dirty="0">
                <a:latin typeface="Comic Sans MS" panose="030F0702030302020204" pitchFamily="66" charset="0"/>
              </a:rPr>
              <a:t>3p</a:t>
            </a:r>
            <a:r>
              <a:rPr lang="en-US" altLang="en-US" sz="2000" dirty="0">
                <a:latin typeface="Comic Sans MS" panose="030F0702030302020204" pitchFamily="66" charset="0"/>
              </a:rPr>
              <a:t> &lt; E</a:t>
            </a:r>
            <a:r>
              <a:rPr lang="en-US" altLang="en-US" sz="2000" baseline="-25000" dirty="0">
                <a:latin typeface="Comic Sans MS" panose="030F0702030302020204" pitchFamily="66" charset="0"/>
              </a:rPr>
              <a:t>3d</a:t>
            </a:r>
            <a:endParaRPr lang="en-US" altLang="en-US" sz="2000" dirty="0">
              <a:latin typeface="Comic Sans MS" panose="030F0702030302020204" pitchFamily="66" charset="0"/>
            </a:endParaRPr>
          </a:p>
        </p:txBody>
      </p:sp>
      <p:sp>
        <p:nvSpPr>
          <p:cNvPr id="3" name="Title 2">
            <a:extLst>
              <a:ext uri="{FF2B5EF4-FFF2-40B4-BE49-F238E27FC236}">
                <a16:creationId xmlns:a16="http://schemas.microsoft.com/office/drawing/2014/main" xmlns="" id="{5DDFC110-FE3C-4A94-9F78-F6347875BB98}"/>
              </a:ext>
            </a:extLst>
          </p:cNvPr>
          <p:cNvSpPr>
            <a:spLocks noGrp="1"/>
          </p:cNvSpPr>
          <p:nvPr>
            <p:ph type="title"/>
          </p:nvPr>
        </p:nvSpPr>
        <p:spPr>
          <a:xfrm>
            <a:off x="0" y="304800"/>
            <a:ext cx="9144000" cy="1143000"/>
          </a:xfrm>
        </p:spPr>
        <p:txBody>
          <a:bodyPr>
            <a:normAutofit/>
          </a:bodyPr>
          <a:lstStyle/>
          <a:p>
            <a:r>
              <a:rPr lang="en-GB" sz="3200" dirty="0"/>
              <a:t>Effective nuclear charge (Zeff) </a:t>
            </a:r>
            <a:br>
              <a:rPr lang="en-GB" sz="3200" dirty="0"/>
            </a:br>
            <a:endParaRPr lang="en-GB" sz="3200" dirty="0"/>
          </a:p>
        </p:txBody>
      </p:sp>
      <p:sp>
        <p:nvSpPr>
          <p:cNvPr id="2" name="Slide Number Placeholder 1">
            <a:extLst>
              <a:ext uri="{FF2B5EF4-FFF2-40B4-BE49-F238E27FC236}">
                <a16:creationId xmlns:a16="http://schemas.microsoft.com/office/drawing/2014/main" xmlns="" id="{2BB60138-5691-4A6D-A7D4-AD228A0B9551}"/>
              </a:ext>
            </a:extLst>
          </p:cNvPr>
          <p:cNvSpPr>
            <a:spLocks noGrp="1"/>
          </p:cNvSpPr>
          <p:nvPr>
            <p:ph type="sldNum" sz="quarter" idx="12"/>
          </p:nvPr>
        </p:nvSpPr>
        <p:spPr/>
        <p:txBody>
          <a:bodyPr/>
          <a:lstStyle/>
          <a:p>
            <a:pPr>
              <a:defRPr/>
            </a:pPr>
            <a:fld id="{3F2199B2-0268-4D2B-82DD-EEFC3B948FCC}" type="slidenum">
              <a:rPr lang="en-US" altLang="en-US"/>
              <a:pPr>
                <a:defRPr/>
              </a:pPr>
              <a:t>7</a:t>
            </a:fld>
            <a:endParaRPr lang="en-US"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Effective nuclear charge</a:t>
            </a:r>
            <a:endParaRPr lang="en-US" sz="3600"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8</a:t>
            </a:fld>
            <a:endParaRPr lang="en-US" dirty="0"/>
          </a:p>
        </p:txBody>
      </p:sp>
      <p:pic>
        <p:nvPicPr>
          <p:cNvPr id="3074" name="Picture 2" descr="Warning… Don't over think this stuff. You can talk yourself into backwards  answers. Focus on the fact that there are only a set number of trends to  learn. - ppt download"/>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9592" y="1587918"/>
            <a:ext cx="6370985" cy="477823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93580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600" dirty="0" smtClean="0"/>
              <a:t>Effective nuclear charge</a:t>
            </a:r>
            <a:endParaRPr lang="en-US" sz="3600" dirty="0"/>
          </a:p>
        </p:txBody>
      </p:sp>
      <p:sp>
        <p:nvSpPr>
          <p:cNvPr id="4" name="Slide Number Placeholder 3"/>
          <p:cNvSpPr>
            <a:spLocks noGrp="1"/>
          </p:cNvSpPr>
          <p:nvPr>
            <p:ph type="sldNum" sz="quarter" idx="12"/>
          </p:nvPr>
        </p:nvSpPr>
        <p:spPr/>
        <p:txBody>
          <a:bodyPr/>
          <a:lstStyle/>
          <a:p>
            <a:fld id="{659350B2-7CF3-477E-B71B-58661E2A869A}" type="slidenum">
              <a:rPr lang="en-US" smtClean="0"/>
              <a:pPr/>
              <a:t>9</a:t>
            </a:fld>
            <a:endParaRPr lang="en-US" dirty="0"/>
          </a:p>
        </p:txBody>
      </p:sp>
      <p:pic>
        <p:nvPicPr>
          <p:cNvPr id="5" name="Picture 3" descr="Diagram&#10;&#10;Description automatically generated">
            <a:extLst>
              <a:ext uri="{FF2B5EF4-FFF2-40B4-BE49-F238E27FC236}">
                <a16:creationId xmlns:a16="http://schemas.microsoft.com/office/drawing/2014/main" xmlns="" id="{3F3A509D-BAF9-44EC-97CC-DA95305A21A0}"/>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97498" y="1628256"/>
            <a:ext cx="6779097" cy="3140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202571" y="4769118"/>
            <a:ext cx="8568952" cy="1754326"/>
          </a:xfrm>
          <a:prstGeom prst="rect">
            <a:avLst/>
          </a:prstGeom>
        </p:spPr>
        <p:txBody>
          <a:bodyPr wrap="square">
            <a:spAutoFit/>
          </a:bodyPr>
          <a:lstStyle/>
          <a:p>
            <a:pPr marL="285750" indent="-285750" algn="just">
              <a:buFont typeface="Wingdings" panose="05000000000000000000" pitchFamily="2" charset="2"/>
              <a:buChar char="v"/>
            </a:pPr>
            <a:r>
              <a:rPr lang="en-GB" altLang="en-US" dirty="0">
                <a:solidFill>
                  <a:srgbClr val="373D3F"/>
                </a:solidFill>
                <a:latin typeface="proxima-nova"/>
              </a:rPr>
              <a:t>The effective nuclear charge (often symbolized as </a:t>
            </a:r>
            <a:r>
              <a:rPr lang="en-GB" altLang="en-US" dirty="0" err="1">
                <a:solidFill>
                  <a:srgbClr val="373D3F"/>
                </a:solidFill>
                <a:latin typeface="proxima-nova"/>
              </a:rPr>
              <a:t>Z</a:t>
            </a:r>
            <a:r>
              <a:rPr lang="en-GB" altLang="en-US" baseline="-25000" dirty="0" err="1">
                <a:solidFill>
                  <a:srgbClr val="373D3F"/>
                </a:solidFill>
                <a:latin typeface="proxima-nova"/>
              </a:rPr>
              <a:t>eff</a:t>
            </a:r>
            <a:r>
              <a:rPr lang="en-GB" altLang="en-US" dirty="0">
                <a:solidFill>
                  <a:srgbClr val="373D3F"/>
                </a:solidFill>
                <a:latin typeface="proxima-nova"/>
              </a:rPr>
              <a:t> or Z*) is the net positive charge experienced by an electron in a multi-electron atom. </a:t>
            </a:r>
            <a:endParaRPr lang="en-GB" altLang="en-US" dirty="0" smtClean="0">
              <a:solidFill>
                <a:srgbClr val="373D3F"/>
              </a:solidFill>
              <a:latin typeface="proxima-nova"/>
            </a:endParaRPr>
          </a:p>
          <a:p>
            <a:pPr marL="285750" indent="-285750" algn="just">
              <a:buFont typeface="Wingdings" panose="05000000000000000000" pitchFamily="2" charset="2"/>
              <a:buChar char="v"/>
            </a:pPr>
            <a:endParaRPr lang="en-GB" altLang="en-US" dirty="0">
              <a:solidFill>
                <a:srgbClr val="373D3F"/>
              </a:solidFill>
              <a:latin typeface="proxima-nova"/>
            </a:endParaRPr>
          </a:p>
          <a:p>
            <a:pPr marL="285750" indent="-285750" algn="just">
              <a:buFont typeface="Wingdings" panose="05000000000000000000" pitchFamily="2" charset="2"/>
              <a:buChar char="v"/>
            </a:pPr>
            <a:r>
              <a:rPr lang="en-GB" altLang="en-US" dirty="0" smtClean="0">
                <a:solidFill>
                  <a:srgbClr val="373D3F"/>
                </a:solidFill>
                <a:latin typeface="proxima-nova"/>
              </a:rPr>
              <a:t>The </a:t>
            </a:r>
            <a:r>
              <a:rPr lang="en-GB" altLang="en-US" dirty="0">
                <a:solidFill>
                  <a:srgbClr val="373D3F"/>
                </a:solidFill>
                <a:latin typeface="proxima-nova"/>
              </a:rPr>
              <a:t>term “effective” is used because the </a:t>
            </a:r>
            <a:r>
              <a:rPr lang="en-GB" altLang="en-US" b="1" dirty="0">
                <a:solidFill>
                  <a:srgbClr val="C00000"/>
                </a:solidFill>
                <a:latin typeface="proxima-nova"/>
              </a:rPr>
              <a:t>shielding effect </a:t>
            </a:r>
            <a:r>
              <a:rPr lang="en-GB" altLang="en-US" dirty="0">
                <a:solidFill>
                  <a:srgbClr val="373D3F"/>
                </a:solidFill>
                <a:latin typeface="proxima-nova"/>
              </a:rPr>
              <a:t>of negatively charged electrons prevents higher orbital electrons from experiencing the full nuclear charge.</a:t>
            </a:r>
            <a:endParaRPr lang="en-GB" altLang="en-US" dirty="0"/>
          </a:p>
        </p:txBody>
      </p:sp>
    </p:spTree>
    <p:extLst>
      <p:ext uri="{BB962C8B-B14F-4D97-AF65-F5344CB8AC3E}">
        <p14:creationId xmlns:p14="http://schemas.microsoft.com/office/powerpoint/2010/main" xmlns="" val="648883721"/>
      </p:ext>
    </p:extLst>
  </p:cSld>
  <p:clrMapOvr>
    <a:masterClrMapping/>
  </p:clrMapOvr>
</p:sld>
</file>

<file path=ppt/theme/theme1.xml><?xml version="1.0" encoding="utf-8"?>
<a:theme xmlns:a="http://schemas.openxmlformats.org/drawingml/2006/main" name="Office Theme">
  <a:themeElements>
    <a:clrScheme name="Custom 1">
      <a:dk1>
        <a:srgbClr val="002060"/>
      </a:dk1>
      <a:lt1>
        <a:srgbClr val="FFFFFF"/>
      </a:lt1>
      <a:dk2>
        <a:srgbClr val="09055B"/>
      </a:dk2>
      <a:lt2>
        <a:srgbClr val="FFFFFF"/>
      </a:lt2>
      <a:accent1>
        <a:srgbClr val="002060"/>
      </a:accent1>
      <a:accent2>
        <a:srgbClr val="002060"/>
      </a:accent2>
      <a:accent3>
        <a:srgbClr val="97BAFF"/>
      </a:accent3>
      <a:accent4>
        <a:srgbClr val="D5E3FF"/>
      </a:accent4>
      <a:accent5>
        <a:srgbClr val="002060"/>
      </a:accent5>
      <a:accent6>
        <a:srgbClr val="002060"/>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1">
      <a:dk1>
        <a:srgbClr val="002060"/>
      </a:dk1>
      <a:lt1>
        <a:srgbClr val="FFFFFF"/>
      </a:lt1>
      <a:dk2>
        <a:srgbClr val="09055B"/>
      </a:dk2>
      <a:lt2>
        <a:srgbClr val="FFFFFF"/>
      </a:lt2>
      <a:accent1>
        <a:srgbClr val="002060"/>
      </a:accent1>
      <a:accent2>
        <a:srgbClr val="002060"/>
      </a:accent2>
      <a:accent3>
        <a:srgbClr val="97BAFF"/>
      </a:accent3>
      <a:accent4>
        <a:srgbClr val="D5E3FF"/>
      </a:accent4>
      <a:accent5>
        <a:srgbClr val="002060"/>
      </a:accent5>
      <a:accent6>
        <a:srgbClr val="002060"/>
      </a:accent6>
      <a:hlink>
        <a:srgbClr val="DB5353"/>
      </a:hlink>
      <a:folHlink>
        <a:srgbClr val="90363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19615</TotalTime>
  <Words>2588</Words>
  <Application>Microsoft Office PowerPoint</Application>
  <PresentationFormat>On-screen Show (4:3)</PresentationFormat>
  <Paragraphs>442</Paragraphs>
  <Slides>42</Slides>
  <Notes>23</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45" baseType="lpstr">
      <vt:lpstr>Office Theme</vt:lpstr>
      <vt:lpstr>1_Office Theme</vt:lpstr>
      <vt:lpstr>Document</vt:lpstr>
      <vt:lpstr>Slide 1</vt:lpstr>
      <vt:lpstr>Recap</vt:lpstr>
      <vt:lpstr>Electronic diagram and Configuration</vt:lpstr>
      <vt:lpstr>Electronic diagram and Configuration</vt:lpstr>
      <vt:lpstr>Slide 5</vt:lpstr>
      <vt:lpstr>Slide 6</vt:lpstr>
      <vt:lpstr>Effective nuclear charge (Zeff)  </vt:lpstr>
      <vt:lpstr>Effective nuclear charge</vt:lpstr>
      <vt:lpstr>Effective nuclear charge</vt:lpstr>
      <vt:lpstr>Effective nuclear charge</vt:lpstr>
      <vt:lpstr>Slide 11</vt:lpstr>
      <vt:lpstr>Effective nuclear charge (Zeff) on the outer electrons</vt:lpstr>
      <vt:lpstr>Electron shielding of the nuclear charge by other electrons &amp; (n+l) rule </vt:lpstr>
      <vt:lpstr>The third full row of the periodic table: 19K-36Kr </vt:lpstr>
      <vt:lpstr>Electron configuration of the transition elements: 21Sc through 30Zn </vt:lpstr>
      <vt:lpstr>Slide 16</vt:lpstr>
      <vt:lpstr>Slide 17</vt:lpstr>
      <vt:lpstr>Slide 18</vt:lpstr>
      <vt:lpstr>Slide 19</vt:lpstr>
      <vt:lpstr>Slide 20</vt:lpstr>
      <vt:lpstr>Slide 21</vt:lpstr>
      <vt:lpstr>The periodic table by electronegativity </vt:lpstr>
      <vt:lpstr>Slide 23</vt:lpstr>
      <vt:lpstr>Slide 24</vt:lpstr>
      <vt:lpstr>Slide 25</vt:lpstr>
      <vt:lpstr>Slide 26</vt:lpstr>
      <vt:lpstr>Slide 27</vt:lpstr>
      <vt:lpstr>Covalent Radii from Experiment</vt:lpstr>
      <vt:lpstr>Slide 29</vt:lpstr>
      <vt:lpstr>Slide 30</vt:lpstr>
      <vt:lpstr>Slide 31</vt:lpstr>
      <vt:lpstr>Slide 32</vt:lpstr>
      <vt:lpstr>Slide 33</vt:lpstr>
      <vt:lpstr>Periodic Table – Ionization energy</vt:lpstr>
      <vt:lpstr>Factors affecting Ionization Energy</vt:lpstr>
      <vt:lpstr>Slide 36</vt:lpstr>
      <vt:lpstr>Periodic Table – Electron Affinity</vt:lpstr>
      <vt:lpstr>Periodic table – Electron Affinity</vt:lpstr>
      <vt:lpstr>Slide 39</vt:lpstr>
      <vt:lpstr>Slide 40</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New</dc:creator>
  <cp:lastModifiedBy>MARIS PC</cp:lastModifiedBy>
  <cp:revision>230</cp:revision>
  <dcterms:created xsi:type="dcterms:W3CDTF">2013-05-14T11:16:54Z</dcterms:created>
  <dcterms:modified xsi:type="dcterms:W3CDTF">2022-11-03T07:37:04Z</dcterms:modified>
</cp:coreProperties>
</file>